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51"/>
  </p:notesMasterIdLst>
  <p:handoutMasterIdLst>
    <p:handoutMasterId r:id="rId52"/>
  </p:handoutMasterIdLst>
  <p:sldIdLst>
    <p:sldId id="256" r:id="rId2"/>
    <p:sldId id="269" r:id="rId3"/>
    <p:sldId id="266" r:id="rId4"/>
    <p:sldId id="270" r:id="rId5"/>
    <p:sldId id="869" r:id="rId6"/>
    <p:sldId id="868" r:id="rId7"/>
    <p:sldId id="900" r:id="rId8"/>
    <p:sldId id="883" r:id="rId9"/>
    <p:sldId id="884" r:id="rId10"/>
    <p:sldId id="892" r:id="rId11"/>
    <p:sldId id="882" r:id="rId12"/>
    <p:sldId id="885" r:id="rId13"/>
    <p:sldId id="886" r:id="rId14"/>
    <p:sldId id="887" r:id="rId15"/>
    <p:sldId id="860" r:id="rId16"/>
    <p:sldId id="271" r:id="rId17"/>
    <p:sldId id="277" r:id="rId18"/>
    <p:sldId id="278" r:id="rId19"/>
    <p:sldId id="894" r:id="rId20"/>
    <p:sldId id="828" r:id="rId21"/>
    <p:sldId id="830" r:id="rId22"/>
    <p:sldId id="831" r:id="rId23"/>
    <p:sldId id="877" r:id="rId24"/>
    <p:sldId id="871" r:id="rId25"/>
    <p:sldId id="835" r:id="rId26"/>
    <p:sldId id="838" r:id="rId27"/>
    <p:sldId id="836" r:id="rId28"/>
    <p:sldId id="854" r:id="rId29"/>
    <p:sldId id="840" r:id="rId30"/>
    <p:sldId id="866" r:id="rId31"/>
    <p:sldId id="864" r:id="rId32"/>
    <p:sldId id="865" r:id="rId33"/>
    <p:sldId id="843" r:id="rId34"/>
    <p:sldId id="895" r:id="rId35"/>
    <p:sldId id="896" r:id="rId36"/>
    <p:sldId id="899" r:id="rId37"/>
    <p:sldId id="901" r:id="rId38"/>
    <p:sldId id="902" r:id="rId39"/>
    <p:sldId id="903" r:id="rId40"/>
    <p:sldId id="904" r:id="rId41"/>
    <p:sldId id="285" r:id="rId42"/>
    <p:sldId id="851" r:id="rId43"/>
    <p:sldId id="878" r:id="rId44"/>
    <p:sldId id="875" r:id="rId45"/>
    <p:sldId id="881" r:id="rId46"/>
    <p:sldId id="905" r:id="rId47"/>
    <p:sldId id="906" r:id="rId48"/>
    <p:sldId id="907" r:id="rId49"/>
    <p:sldId id="315" r:id="rId50"/>
  </p:sldIdLst>
  <p:sldSz cx="9144000" cy="6858000" type="screen4x3"/>
  <p:notesSz cx="9144000" cy="6858000"/>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line Köppen" initials="AK" lastIdx="1" clrIdx="0"/>
  <p:cmAuthor id="1" name="Kim Villinger" initials="KV" lastIdx="31" clrIdx="1">
    <p:extLst>
      <p:ext uri="{19B8F6BF-5375-455C-9EA6-DF929625EA0E}">
        <p15:presenceInfo xmlns:p15="http://schemas.microsoft.com/office/powerpoint/2012/main" userId="S-1-5-21-1223699672-1175075233-1974548477-1504" providerId="AD"/>
      </p:ext>
    </p:extLst>
  </p:cmAuthor>
  <p:cmAuthor id="2" name="Larissa Walker" initials="LW" lastIdx="21" clrIdx="2">
    <p:extLst>
      <p:ext uri="{19B8F6BF-5375-455C-9EA6-DF929625EA0E}">
        <p15:presenceInfo xmlns:p15="http://schemas.microsoft.com/office/powerpoint/2012/main" userId="S-1-5-21-1223699672-1175075233-1974548477-3658" providerId="AD"/>
      </p:ext>
    </p:extLst>
  </p:cmAuthor>
  <p:cmAuthor id="3" name="Maren Miehe" initials="MM" lastIdx="3" clrIdx="3">
    <p:extLst>
      <p:ext uri="{19B8F6BF-5375-455C-9EA6-DF929625EA0E}">
        <p15:presenceInfo xmlns:p15="http://schemas.microsoft.com/office/powerpoint/2012/main" userId="S-1-5-21-1223699672-1175075233-1974548477-4187" providerId="AD"/>
      </p:ext>
    </p:extLst>
  </p:cmAuthor>
  <p:cmAuthor id="4" name="Niels Dietze" initials="ND" lastIdx="12" clrIdx="4">
    <p:extLst>
      <p:ext uri="{19B8F6BF-5375-455C-9EA6-DF929625EA0E}">
        <p15:presenceInfo xmlns:p15="http://schemas.microsoft.com/office/powerpoint/2012/main" userId="S-1-5-21-1223699672-1175075233-1974548477-423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331" autoAdjust="0"/>
    <p:restoredTop sz="59181" autoAdjust="0"/>
  </p:normalViewPr>
  <p:slideViewPr>
    <p:cSldViewPr snapToGrid="0" snapToObjects="1">
      <p:cViewPr varScale="1">
        <p:scale>
          <a:sx n="68" d="100"/>
          <a:sy n="68" d="100"/>
        </p:scale>
        <p:origin x="3036" y="4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snapToObjects="1">
      <p:cViewPr varScale="1">
        <p:scale>
          <a:sx n="115" d="100"/>
          <a:sy n="115" d="100"/>
        </p:scale>
        <p:origin x="2412"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ommentAuthors" Target="commentAuthor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16"/>
    </mc:Choice>
    <mc:Fallback>
      <c:style val="16"/>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5465943991157275"/>
          <c:y val="9.5983676735288292E-2"/>
          <c:w val="0.5586923090334398"/>
          <c:h val="0.82228316150603575"/>
        </c:manualLayout>
      </c:layout>
      <c:pieChart>
        <c:varyColors val="1"/>
        <c:ser>
          <c:idx val="0"/>
          <c:order val="0"/>
          <c:tx>
            <c:strRef>
              <c:f>Tabelle1!$B$1</c:f>
              <c:strCache>
                <c:ptCount val="1"/>
                <c:pt idx="0">
                  <c:v>Alle Zwecke</c:v>
                </c:pt>
              </c:strCache>
            </c:strRef>
          </c:tx>
          <c:spPr>
            <a:ln>
              <a:solidFill>
                <a:sysClr val="window" lastClr="FFFFFF">
                  <a:alpha val="50000"/>
                </a:sysClr>
              </a:solidFill>
            </a:ln>
          </c:spPr>
          <c:dPt>
            <c:idx val="0"/>
            <c:bubble3D val="0"/>
            <c:spPr>
              <a:solidFill>
                <a:srgbClr val="EB6502">
                  <a:alpha val="70000"/>
                </a:srgbClr>
              </a:solidFill>
              <a:ln>
                <a:solidFill>
                  <a:sysClr val="window" lastClr="FFFFFF">
                    <a:alpha val="50000"/>
                  </a:sysClr>
                </a:solidFill>
              </a:ln>
            </c:spPr>
            <c:extLst>
              <c:ext xmlns:c16="http://schemas.microsoft.com/office/drawing/2014/chart" uri="{C3380CC4-5D6E-409C-BE32-E72D297353CC}">
                <c16:uniqueId val="{00000001-AB63-4842-AE41-15244261FDAC}"/>
              </c:ext>
            </c:extLst>
          </c:dPt>
          <c:dPt>
            <c:idx val="1"/>
            <c:bubble3D val="0"/>
            <c:spPr>
              <a:solidFill>
                <a:srgbClr val="049EAB"/>
              </a:solidFill>
              <a:ln>
                <a:solidFill>
                  <a:sysClr val="window" lastClr="FFFFFF">
                    <a:alpha val="50000"/>
                  </a:sysClr>
                </a:solidFill>
              </a:ln>
            </c:spPr>
            <c:extLst>
              <c:ext xmlns:c16="http://schemas.microsoft.com/office/drawing/2014/chart" uri="{C3380CC4-5D6E-409C-BE32-E72D297353CC}">
                <c16:uniqueId val="{00000003-AB63-4842-AE41-15244261FDAC}"/>
              </c:ext>
            </c:extLst>
          </c:dPt>
          <c:dPt>
            <c:idx val="2"/>
            <c:bubble3D val="0"/>
            <c:spPr>
              <a:solidFill>
                <a:srgbClr val="049EAB">
                  <a:alpha val="90000"/>
                </a:srgbClr>
              </a:solidFill>
              <a:ln>
                <a:solidFill>
                  <a:sysClr val="window" lastClr="FFFFFF">
                    <a:alpha val="50000"/>
                  </a:sysClr>
                </a:solidFill>
              </a:ln>
            </c:spPr>
            <c:extLst>
              <c:ext xmlns:c16="http://schemas.microsoft.com/office/drawing/2014/chart" uri="{C3380CC4-5D6E-409C-BE32-E72D297353CC}">
                <c16:uniqueId val="{00000005-AB63-4842-AE41-15244261FDAC}"/>
              </c:ext>
            </c:extLst>
          </c:dPt>
          <c:dPt>
            <c:idx val="3"/>
            <c:bubble3D val="0"/>
            <c:spPr>
              <a:solidFill>
                <a:srgbClr val="049EAB">
                  <a:alpha val="70000"/>
                </a:srgbClr>
              </a:solidFill>
              <a:ln>
                <a:solidFill>
                  <a:sysClr val="window" lastClr="FFFFFF">
                    <a:alpha val="50000"/>
                  </a:sysClr>
                </a:solidFill>
              </a:ln>
            </c:spPr>
            <c:extLst>
              <c:ext xmlns:c16="http://schemas.microsoft.com/office/drawing/2014/chart" uri="{C3380CC4-5D6E-409C-BE32-E72D297353CC}">
                <c16:uniqueId val="{00000007-AB63-4842-AE41-15244261FDAC}"/>
              </c:ext>
            </c:extLst>
          </c:dPt>
          <c:dPt>
            <c:idx val="4"/>
            <c:bubble3D val="0"/>
            <c:spPr>
              <a:solidFill>
                <a:srgbClr val="049EAB">
                  <a:alpha val="50000"/>
                </a:srgbClr>
              </a:solidFill>
              <a:ln>
                <a:solidFill>
                  <a:sysClr val="window" lastClr="FFFFFF">
                    <a:alpha val="50000"/>
                  </a:sysClr>
                </a:solidFill>
              </a:ln>
            </c:spPr>
            <c:extLst>
              <c:ext xmlns:c16="http://schemas.microsoft.com/office/drawing/2014/chart" uri="{C3380CC4-5D6E-409C-BE32-E72D297353CC}">
                <c16:uniqueId val="{00000009-AB63-4842-AE41-15244261FDAC}"/>
              </c:ext>
            </c:extLst>
          </c:dPt>
          <c:dPt>
            <c:idx val="5"/>
            <c:bubble3D val="0"/>
            <c:spPr>
              <a:solidFill>
                <a:srgbClr val="049EAB">
                  <a:alpha val="30000"/>
                </a:srgbClr>
              </a:solidFill>
              <a:ln>
                <a:solidFill>
                  <a:sysClr val="window" lastClr="FFFFFF">
                    <a:alpha val="50000"/>
                  </a:sysClr>
                </a:solidFill>
              </a:ln>
            </c:spPr>
            <c:extLst>
              <c:ext xmlns:c16="http://schemas.microsoft.com/office/drawing/2014/chart" uri="{C3380CC4-5D6E-409C-BE32-E72D297353CC}">
                <c16:uniqueId val="{0000000B-AB63-4842-AE41-15244261FDAC}"/>
              </c:ext>
            </c:extLst>
          </c:dPt>
          <c:dLbls>
            <c:dLbl>
              <c:idx val="0"/>
              <c:layout>
                <c:manualLayout>
                  <c:x val="3.8013012854265053E-3"/>
                  <c:y val="3.6055284582913378E-3"/>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AB63-4842-AE41-15244261FDAC}"/>
                </c:ext>
              </c:extLst>
            </c:dLbl>
            <c:dLbl>
              <c:idx val="1"/>
              <c:layout>
                <c:manualLayout>
                  <c:x val="-4.5491471445536003E-2"/>
                  <c:y val="5.1405878886281495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AB63-4842-AE41-15244261FDAC}"/>
                </c:ext>
              </c:extLst>
            </c:dLbl>
            <c:dLbl>
              <c:idx val="2"/>
              <c:layout>
                <c:manualLayout>
                  <c:x val="-0.10262603908021159"/>
                  <c:y val="0.13783525966505675"/>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AB63-4842-AE41-15244261FDAC}"/>
                </c:ext>
              </c:extLst>
            </c:dLbl>
            <c:dLbl>
              <c:idx val="3"/>
              <c:layout>
                <c:manualLayout>
                  <c:x val="-0.16133497067184857"/>
                  <c:y val="0.15322283306996271"/>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AB63-4842-AE41-15244261FDAC}"/>
                </c:ext>
              </c:extLst>
            </c:dLbl>
            <c:dLbl>
              <c:idx val="4"/>
              <c:layout>
                <c:manualLayout>
                  <c:x val="-0.12929002932815142"/>
                  <c:y val="0"/>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9-AB63-4842-AE41-15244261FDAC}"/>
                </c:ext>
              </c:extLst>
            </c:dLbl>
            <c:dLbl>
              <c:idx val="5"/>
              <c:layout>
                <c:manualLayout>
                  <c:x val="0.16417073752204109"/>
                  <c:y val="4.2278174545194221E-3"/>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B-AB63-4842-AE41-15244261FDAC}"/>
                </c:ext>
              </c:extLst>
            </c:dLbl>
            <c:spPr>
              <a:noFill/>
              <a:ln>
                <a:noFill/>
              </a:ln>
              <a:effectLst/>
            </c:spPr>
            <c:txPr>
              <a:bodyPr/>
              <a:lstStyle/>
              <a:p>
                <a:pPr>
                  <a:defRPr sz="1800" b="1">
                    <a:solidFill>
                      <a:schemeClr val="tx1"/>
                    </a:solidFill>
                  </a:defRPr>
                </a:pPr>
                <a:endParaRPr lang="de-DE"/>
              </a:p>
            </c:txPr>
            <c:showLegendKey val="0"/>
            <c:showVal val="1"/>
            <c:showCatName val="1"/>
            <c:showSerName val="0"/>
            <c:showPercent val="0"/>
            <c:showBubbleSize val="0"/>
            <c:separator> </c:separator>
            <c:showLeaderLines val="1"/>
            <c:extLst>
              <c:ext xmlns:c15="http://schemas.microsoft.com/office/drawing/2012/chart" uri="{CE6537A1-D6FC-4f65-9D91-7224C49458BB}"/>
            </c:extLst>
          </c:dLbls>
          <c:cat>
            <c:strRef>
              <c:f>Tabelle1!$A$2:$A$7</c:f>
              <c:strCache>
                <c:ptCount val="6"/>
                <c:pt idx="0">
                  <c:v>MIV</c:v>
                </c:pt>
                <c:pt idx="1">
                  <c:v>Flugzeug</c:v>
                </c:pt>
                <c:pt idx="2">
                  <c:v>Zu Fuß</c:v>
                </c:pt>
                <c:pt idx="3">
                  <c:v>Fahrrad</c:v>
                </c:pt>
                <c:pt idx="4">
                  <c:v>ÖSPV</c:v>
                </c:pt>
                <c:pt idx="5">
                  <c:v>Bahn</c:v>
                </c:pt>
              </c:strCache>
            </c:strRef>
          </c:cat>
          <c:val>
            <c:numRef>
              <c:f>Tabelle1!$B$2:$B$7</c:f>
              <c:numCache>
                <c:formatCode>0.0%</c:formatCode>
                <c:ptCount val="6"/>
                <c:pt idx="0">
                  <c:v>0.55500000000000005</c:v>
                </c:pt>
                <c:pt idx="1">
                  <c:v>1E-3</c:v>
                </c:pt>
                <c:pt idx="2">
                  <c:v>0.23100000000000001</c:v>
                </c:pt>
                <c:pt idx="3">
                  <c:v>9.7000000000000003E-2</c:v>
                </c:pt>
                <c:pt idx="4">
                  <c:v>0.09</c:v>
                </c:pt>
                <c:pt idx="5">
                  <c:v>2.5999999999999999E-2</c:v>
                </c:pt>
              </c:numCache>
            </c:numRef>
          </c:val>
          <c:extLst>
            <c:ext xmlns:c16="http://schemas.microsoft.com/office/drawing/2014/chart" uri="{C3380CC4-5D6E-409C-BE32-E72D297353CC}">
              <c16:uniqueId val="{0000000C-AB63-4842-AE41-15244261FDAC}"/>
            </c:ext>
          </c:extLst>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de-DE"/>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16"/>
    </mc:Choice>
    <mc:Fallback>
      <c:style val="16"/>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Tabelle1!$B$1</c:f>
              <c:strCache>
                <c:ptCount val="1"/>
                <c:pt idx="0">
                  <c:v>Spalte1</c:v>
                </c:pt>
              </c:strCache>
            </c:strRef>
          </c:tx>
          <c:spPr>
            <a:ln>
              <a:solidFill>
                <a:schemeClr val="bg1"/>
              </a:solidFill>
            </a:ln>
          </c:spPr>
          <c:dPt>
            <c:idx val="0"/>
            <c:bubble3D val="0"/>
            <c:spPr>
              <a:solidFill>
                <a:schemeClr val="accent2"/>
              </a:solidFill>
              <a:ln>
                <a:solidFill>
                  <a:schemeClr val="bg1"/>
                </a:solidFill>
              </a:ln>
            </c:spPr>
            <c:extLst>
              <c:ext xmlns:c16="http://schemas.microsoft.com/office/drawing/2014/chart" uri="{C3380CC4-5D6E-409C-BE32-E72D297353CC}">
                <c16:uniqueId val="{00000001-6041-4AA9-93FB-DC08B3102B99}"/>
              </c:ext>
            </c:extLst>
          </c:dPt>
          <c:dPt>
            <c:idx val="1"/>
            <c:bubble3D val="0"/>
            <c:spPr>
              <a:solidFill>
                <a:schemeClr val="accent1"/>
              </a:solidFill>
              <a:ln>
                <a:solidFill>
                  <a:schemeClr val="bg1"/>
                </a:solidFill>
              </a:ln>
            </c:spPr>
            <c:extLst>
              <c:ext xmlns:c16="http://schemas.microsoft.com/office/drawing/2014/chart" uri="{C3380CC4-5D6E-409C-BE32-E72D297353CC}">
                <c16:uniqueId val="{00000003-6041-4AA9-93FB-DC08B3102B99}"/>
              </c:ext>
            </c:extLst>
          </c:dPt>
          <c:dPt>
            <c:idx val="2"/>
            <c:bubble3D val="0"/>
            <c:spPr>
              <a:solidFill>
                <a:schemeClr val="tx1">
                  <a:lumMod val="50000"/>
                  <a:lumOff val="50000"/>
                </a:schemeClr>
              </a:solidFill>
              <a:ln>
                <a:solidFill>
                  <a:schemeClr val="bg1"/>
                </a:solidFill>
              </a:ln>
            </c:spPr>
            <c:extLst>
              <c:ext xmlns:c16="http://schemas.microsoft.com/office/drawing/2014/chart" uri="{C3380CC4-5D6E-409C-BE32-E72D297353CC}">
                <c16:uniqueId val="{00000005-6041-4AA9-93FB-DC08B3102B99}"/>
              </c:ext>
            </c:extLst>
          </c:dPt>
          <c:dPt>
            <c:idx val="3"/>
            <c:bubble3D val="0"/>
            <c:spPr>
              <a:solidFill>
                <a:schemeClr val="accent6"/>
              </a:solidFill>
              <a:ln>
                <a:solidFill>
                  <a:schemeClr val="bg1"/>
                </a:solidFill>
              </a:ln>
            </c:spPr>
            <c:extLst>
              <c:ext xmlns:c16="http://schemas.microsoft.com/office/drawing/2014/chart" uri="{C3380CC4-5D6E-409C-BE32-E72D297353CC}">
                <c16:uniqueId val="{00000007-6041-4AA9-93FB-DC08B3102B99}"/>
              </c:ext>
            </c:extLst>
          </c:dPt>
          <c:dLbls>
            <c:dLbl>
              <c:idx val="0"/>
              <c:tx>
                <c:rich>
                  <a:bodyPr/>
                  <a:lstStyle/>
                  <a:p>
                    <a:r>
                      <a:rPr lang="en-US"/>
                      <a:t>33 %</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041-4AA9-93FB-DC08B3102B99}"/>
                </c:ext>
              </c:extLst>
            </c:dLbl>
            <c:dLbl>
              <c:idx val="1"/>
              <c:layout>
                <c:manualLayout>
                  <c:x val="-3.6396367573565826E-2"/>
                  <c:y val="6.964283497998551E-2"/>
                </c:manualLayout>
              </c:layout>
              <c:tx>
                <c:rich>
                  <a:bodyPr/>
                  <a:lstStyle/>
                  <a:p>
                    <a:r>
                      <a:rPr lang="en-US" dirty="0">
                        <a:solidFill>
                          <a:schemeClr val="tx1"/>
                        </a:solidFill>
                      </a:rPr>
                      <a:t>3 %</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041-4AA9-93FB-DC08B3102B99}"/>
                </c:ext>
              </c:extLst>
            </c:dLbl>
            <c:dLbl>
              <c:idx val="2"/>
              <c:tx>
                <c:rich>
                  <a:bodyPr/>
                  <a:lstStyle/>
                  <a:p>
                    <a:r>
                      <a:rPr lang="en-US"/>
                      <a:t>58 %</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041-4AA9-93FB-DC08B3102B99}"/>
                </c:ext>
              </c:extLst>
            </c:dLbl>
            <c:dLbl>
              <c:idx val="3"/>
              <c:tx>
                <c:rich>
                  <a:bodyPr/>
                  <a:lstStyle/>
                  <a:p>
                    <a:r>
                      <a:rPr lang="en-US" sz="1800" dirty="0" err="1">
                        <a:solidFill>
                          <a:schemeClr val="tx1"/>
                        </a:solidFill>
                      </a:rPr>
                      <a:t>Sonstige</a:t>
                    </a:r>
                    <a:r>
                      <a:rPr lang="en-US" sz="1800" dirty="0">
                        <a:solidFill>
                          <a:schemeClr val="tx1"/>
                        </a:solidFill>
                      </a:rPr>
                      <a:t> 6 %</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041-4AA9-93FB-DC08B3102B99}"/>
                </c:ext>
              </c:extLst>
            </c:dLbl>
            <c:spPr>
              <a:noFill/>
              <a:ln>
                <a:noFill/>
              </a:ln>
              <a:effectLst/>
            </c:spPr>
            <c:txPr>
              <a:bodyPr/>
              <a:lstStyle/>
              <a:p>
                <a:pPr>
                  <a:defRPr sz="2000">
                    <a:solidFill>
                      <a:schemeClr val="bg1"/>
                    </a:solidFill>
                  </a:defRPr>
                </a:pPr>
                <a:endParaRPr lang="de-DE"/>
              </a:p>
            </c:txPr>
            <c:showLegendKey val="0"/>
            <c:showVal val="1"/>
            <c:showCatName val="0"/>
            <c:showSerName val="0"/>
            <c:showPercent val="0"/>
            <c:showBubbleSize val="0"/>
            <c:showLeaderLines val="1"/>
            <c:extLst>
              <c:ext xmlns:c15="http://schemas.microsoft.com/office/drawing/2012/chart" uri="{CE6537A1-D6FC-4f65-9D91-7224C49458BB}"/>
            </c:extLst>
          </c:dLbls>
          <c:cat>
            <c:strRef>
              <c:f>Tabelle1!$A$2:$A$5</c:f>
              <c:strCache>
                <c:ptCount val="4"/>
                <c:pt idx="0">
                  <c:v>Fuß</c:v>
                </c:pt>
                <c:pt idx="1">
                  <c:v>Fahrrad</c:v>
                </c:pt>
                <c:pt idx="2">
                  <c:v>MIV</c:v>
                </c:pt>
                <c:pt idx="3">
                  <c:v>Sonstige</c:v>
                </c:pt>
              </c:strCache>
            </c:strRef>
          </c:cat>
          <c:val>
            <c:numRef>
              <c:f>Tabelle1!$B$2:$B$5</c:f>
              <c:numCache>
                <c:formatCode>0%</c:formatCode>
                <c:ptCount val="4"/>
                <c:pt idx="0">
                  <c:v>0.33000000000000668</c:v>
                </c:pt>
                <c:pt idx="1">
                  <c:v>3.0000000000000002E-2</c:v>
                </c:pt>
                <c:pt idx="2">
                  <c:v>0.58000000000000007</c:v>
                </c:pt>
                <c:pt idx="3">
                  <c:v>6.0000000000000032E-2</c:v>
                </c:pt>
              </c:numCache>
            </c:numRef>
          </c:val>
          <c:extLst>
            <c:ext xmlns:c16="http://schemas.microsoft.com/office/drawing/2014/chart" uri="{C3380CC4-5D6E-409C-BE32-E72D297353CC}">
              <c16:uniqueId val="{00000008-6041-4AA9-93FB-DC08B3102B99}"/>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de-DE"/>
    </a:p>
  </c:tx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4BB3BB-49EB-4205-A0C4-263E14ACA4C7}"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de-DE"/>
        </a:p>
      </dgm:t>
    </dgm:pt>
    <dgm:pt modelId="{FF4B964E-E177-4597-8394-E11642A29AA6}">
      <dgm:prSet phldrT="[Text]" custT="1"/>
      <dgm:spPr/>
      <dgm:t>
        <a:bodyPr/>
        <a:lstStyle/>
        <a:p>
          <a:r>
            <a:rPr lang="de-DE" sz="2800" b="1" dirty="0">
              <a:latin typeface="+mn-lt"/>
              <a:cs typeface="Arial" pitchFamily="34" charset="0"/>
            </a:rPr>
            <a:t>Zu Fuß</a:t>
          </a:r>
        </a:p>
      </dgm:t>
    </dgm:pt>
    <dgm:pt modelId="{15571034-D527-4D47-A543-B3521E8BA4D0}" type="parTrans" cxnId="{D2A8B482-EB1E-4EBA-8941-305F039FDECB}">
      <dgm:prSet/>
      <dgm:spPr/>
      <dgm:t>
        <a:bodyPr/>
        <a:lstStyle/>
        <a:p>
          <a:endParaRPr lang="de-DE"/>
        </a:p>
      </dgm:t>
    </dgm:pt>
    <dgm:pt modelId="{56A03A46-36F3-4AE3-AEFA-7B84908EE227}" type="sibTrans" cxnId="{D2A8B482-EB1E-4EBA-8941-305F039FDECB}">
      <dgm:prSet/>
      <dgm:spPr/>
      <dgm:t>
        <a:bodyPr/>
        <a:lstStyle/>
        <a:p>
          <a:endParaRPr lang="de-DE"/>
        </a:p>
      </dgm:t>
    </dgm:pt>
    <dgm:pt modelId="{F5312006-3FF8-42B2-8491-32EA6B6B653A}">
      <dgm:prSet phldrT="[Text]" custT="1"/>
      <dgm:spPr/>
      <dgm:t>
        <a:bodyPr/>
        <a:lstStyle/>
        <a:p>
          <a:pPr>
            <a:spcAft>
              <a:spcPts val="0"/>
            </a:spcAft>
          </a:pPr>
          <a:r>
            <a:rPr lang="de-DE" sz="2800" b="1" dirty="0">
              <a:latin typeface="+mn-lt"/>
              <a:cs typeface="Arial" pitchFamily="34" charset="0"/>
            </a:rPr>
            <a:t>Radfahren</a:t>
          </a:r>
          <a:endParaRPr lang="de-DE" sz="3600" b="1" dirty="0">
            <a:latin typeface="+mn-lt"/>
            <a:cs typeface="Arial" pitchFamily="34" charset="0"/>
          </a:endParaRPr>
        </a:p>
      </dgm:t>
    </dgm:pt>
    <dgm:pt modelId="{1B8FEC08-CA27-4D0C-A5E5-8A03047D8FF1}" type="parTrans" cxnId="{90A2AFC9-FD3D-49B8-A283-F226B4E1205C}">
      <dgm:prSet/>
      <dgm:spPr/>
      <dgm:t>
        <a:bodyPr/>
        <a:lstStyle/>
        <a:p>
          <a:endParaRPr lang="de-DE"/>
        </a:p>
      </dgm:t>
    </dgm:pt>
    <dgm:pt modelId="{8DB431A4-D806-4B15-A8E2-6F8FAD7E2365}" type="sibTrans" cxnId="{90A2AFC9-FD3D-49B8-A283-F226B4E1205C}">
      <dgm:prSet/>
      <dgm:spPr/>
      <dgm:t>
        <a:bodyPr/>
        <a:lstStyle/>
        <a:p>
          <a:endParaRPr lang="de-DE"/>
        </a:p>
      </dgm:t>
    </dgm:pt>
    <dgm:pt modelId="{A4CECA79-1532-48A0-B7D3-35A46A669B42}">
      <dgm:prSet phldrT="[Text]" custT="1"/>
      <dgm:spPr/>
      <dgm:t>
        <a:bodyPr/>
        <a:lstStyle/>
        <a:p>
          <a:r>
            <a:rPr lang="de-DE" sz="2800" b="1" dirty="0">
              <a:latin typeface="+mn-lt"/>
              <a:cs typeface="Arial" pitchFamily="34" charset="0"/>
            </a:rPr>
            <a:t>Sharing/</a:t>
          </a:r>
          <a:br>
            <a:rPr lang="de-DE" sz="2800" b="1" dirty="0">
              <a:latin typeface="+mn-lt"/>
              <a:cs typeface="Arial" pitchFamily="34" charset="0"/>
            </a:rPr>
          </a:br>
          <a:r>
            <a:rPr lang="de-DE" sz="2800" b="1" dirty="0">
              <a:latin typeface="+mn-lt"/>
              <a:cs typeface="Arial" pitchFamily="34" charset="0"/>
            </a:rPr>
            <a:t>Mitfahren</a:t>
          </a:r>
        </a:p>
      </dgm:t>
    </dgm:pt>
    <dgm:pt modelId="{AE169B09-0662-4DFC-ACAF-477B29A0189C}" type="parTrans" cxnId="{27681A96-0E53-4063-9BAF-740EBEC242DB}">
      <dgm:prSet/>
      <dgm:spPr/>
      <dgm:t>
        <a:bodyPr/>
        <a:lstStyle/>
        <a:p>
          <a:endParaRPr lang="de-DE"/>
        </a:p>
      </dgm:t>
    </dgm:pt>
    <dgm:pt modelId="{C0D37240-63E7-4E71-A5A0-0BAEFAFFB76F}" type="sibTrans" cxnId="{27681A96-0E53-4063-9BAF-740EBEC242DB}">
      <dgm:prSet/>
      <dgm:spPr/>
      <dgm:t>
        <a:bodyPr/>
        <a:lstStyle/>
        <a:p>
          <a:endParaRPr lang="de-DE"/>
        </a:p>
      </dgm:t>
    </dgm:pt>
    <dgm:pt modelId="{A3BB76A0-5138-40B9-B808-91AE1EAF5B93}">
      <dgm:prSet phldrT="[Text]" custT="1"/>
      <dgm:spPr/>
      <dgm:t>
        <a:bodyPr/>
        <a:lstStyle/>
        <a:p>
          <a:pPr algn="ctr"/>
          <a:r>
            <a:rPr lang="de-DE" sz="2800" b="1" dirty="0">
              <a:latin typeface="+mn-lt"/>
            </a:rPr>
            <a:t>Öffentlicher Nahverkehr</a:t>
          </a:r>
          <a:endParaRPr lang="de-DE" sz="2800" b="1" dirty="0">
            <a:latin typeface="+mn-lt"/>
            <a:cs typeface="Arial" pitchFamily="34" charset="0"/>
          </a:endParaRPr>
        </a:p>
      </dgm:t>
    </dgm:pt>
    <dgm:pt modelId="{F60C0027-3E48-41EA-B6FE-608FB4B6D353}" type="parTrans" cxnId="{A528A862-5FF6-4380-8820-EE1DDD4B9B17}">
      <dgm:prSet/>
      <dgm:spPr/>
      <dgm:t>
        <a:bodyPr/>
        <a:lstStyle/>
        <a:p>
          <a:endParaRPr lang="de-DE"/>
        </a:p>
      </dgm:t>
    </dgm:pt>
    <dgm:pt modelId="{BF2897C4-6B7E-47B7-9BC6-AE868B087C64}" type="sibTrans" cxnId="{A528A862-5FF6-4380-8820-EE1DDD4B9B17}">
      <dgm:prSet/>
      <dgm:spPr/>
      <dgm:t>
        <a:bodyPr/>
        <a:lstStyle/>
        <a:p>
          <a:endParaRPr lang="de-DE"/>
        </a:p>
      </dgm:t>
    </dgm:pt>
    <dgm:pt modelId="{0F34F478-59D6-44D4-A172-51547D8A7C48}">
      <dgm:prSet phldrT="[Text]" custT="1"/>
      <dgm:spPr/>
      <dgm:t>
        <a:bodyPr/>
        <a:lstStyle/>
        <a:p>
          <a:r>
            <a:rPr lang="de-DE" sz="2800" b="1" cap="small" baseline="0">
              <a:latin typeface="+mn-lt"/>
              <a:cs typeface="Arial" pitchFamily="34" charset="0"/>
            </a:rPr>
            <a:t>Umweltverbund stärken</a:t>
          </a:r>
          <a:endParaRPr lang="de-DE" sz="2800" b="1" cap="small" baseline="0" dirty="0">
            <a:latin typeface="+mn-lt"/>
            <a:cs typeface="Arial" pitchFamily="34" charset="0"/>
          </a:endParaRPr>
        </a:p>
      </dgm:t>
    </dgm:pt>
    <dgm:pt modelId="{6891968C-2AFA-47AA-97D3-C082B5047DFF}" type="sibTrans" cxnId="{C81B56EE-D4AE-4ECB-9944-52407130C09D}">
      <dgm:prSet/>
      <dgm:spPr/>
      <dgm:t>
        <a:bodyPr/>
        <a:lstStyle/>
        <a:p>
          <a:endParaRPr lang="de-DE"/>
        </a:p>
      </dgm:t>
    </dgm:pt>
    <dgm:pt modelId="{2F7F16A4-6E11-4BCF-85DD-A84837C112AB}" type="parTrans" cxnId="{C81B56EE-D4AE-4ECB-9944-52407130C09D}">
      <dgm:prSet/>
      <dgm:spPr/>
      <dgm:t>
        <a:bodyPr/>
        <a:lstStyle/>
        <a:p>
          <a:endParaRPr lang="de-DE"/>
        </a:p>
      </dgm:t>
    </dgm:pt>
    <dgm:pt modelId="{4BD39712-EBEC-46CF-85FB-376D3A3445CC}" type="pres">
      <dgm:prSet presAssocID="{664BB3BB-49EB-4205-A0C4-263E14ACA4C7}" presName="diagram" presStyleCnt="0">
        <dgm:presLayoutVars>
          <dgm:chMax val="1"/>
          <dgm:dir/>
          <dgm:animLvl val="ctr"/>
          <dgm:resizeHandles val="exact"/>
        </dgm:presLayoutVars>
      </dgm:prSet>
      <dgm:spPr/>
    </dgm:pt>
    <dgm:pt modelId="{66062704-254E-4BD6-856B-1FBFF6FBABA8}" type="pres">
      <dgm:prSet presAssocID="{664BB3BB-49EB-4205-A0C4-263E14ACA4C7}" presName="matrix" presStyleCnt="0"/>
      <dgm:spPr/>
    </dgm:pt>
    <dgm:pt modelId="{77B33B66-7471-44C8-ACF7-16D2AF208531}" type="pres">
      <dgm:prSet presAssocID="{664BB3BB-49EB-4205-A0C4-263E14ACA4C7}" presName="tile1" presStyleLbl="node1" presStyleIdx="0" presStyleCnt="4"/>
      <dgm:spPr/>
    </dgm:pt>
    <dgm:pt modelId="{670032E7-0079-49C0-BBFB-01784CA1043A}" type="pres">
      <dgm:prSet presAssocID="{664BB3BB-49EB-4205-A0C4-263E14ACA4C7}" presName="tile1text" presStyleLbl="node1" presStyleIdx="0" presStyleCnt="4">
        <dgm:presLayoutVars>
          <dgm:chMax val="0"/>
          <dgm:chPref val="0"/>
          <dgm:bulletEnabled val="1"/>
        </dgm:presLayoutVars>
      </dgm:prSet>
      <dgm:spPr/>
    </dgm:pt>
    <dgm:pt modelId="{9D915DE8-47DD-4A36-ADE6-0855CD05A35E}" type="pres">
      <dgm:prSet presAssocID="{664BB3BB-49EB-4205-A0C4-263E14ACA4C7}" presName="tile2" presStyleLbl="node1" presStyleIdx="1" presStyleCnt="4" custScaleY="102528" custLinFactNeighborY="1560"/>
      <dgm:spPr/>
    </dgm:pt>
    <dgm:pt modelId="{3A3DCBBE-4466-4150-8972-F154903ED0C6}" type="pres">
      <dgm:prSet presAssocID="{664BB3BB-49EB-4205-A0C4-263E14ACA4C7}" presName="tile2text" presStyleLbl="node1" presStyleIdx="1" presStyleCnt="4">
        <dgm:presLayoutVars>
          <dgm:chMax val="0"/>
          <dgm:chPref val="0"/>
          <dgm:bulletEnabled val="1"/>
        </dgm:presLayoutVars>
      </dgm:prSet>
      <dgm:spPr/>
    </dgm:pt>
    <dgm:pt modelId="{A055C236-DEA9-48E3-BD8A-9BFDF80CF8B0}" type="pres">
      <dgm:prSet presAssocID="{664BB3BB-49EB-4205-A0C4-263E14ACA4C7}" presName="tile3" presStyleLbl="node1" presStyleIdx="2" presStyleCnt="4"/>
      <dgm:spPr/>
    </dgm:pt>
    <dgm:pt modelId="{7B915357-8839-4335-8717-D13FB5C07CCD}" type="pres">
      <dgm:prSet presAssocID="{664BB3BB-49EB-4205-A0C4-263E14ACA4C7}" presName="tile3text" presStyleLbl="node1" presStyleIdx="2" presStyleCnt="4">
        <dgm:presLayoutVars>
          <dgm:chMax val="0"/>
          <dgm:chPref val="0"/>
          <dgm:bulletEnabled val="1"/>
        </dgm:presLayoutVars>
      </dgm:prSet>
      <dgm:spPr/>
    </dgm:pt>
    <dgm:pt modelId="{A850A5E5-7D52-4672-ACDA-CCE91EFCB95C}" type="pres">
      <dgm:prSet presAssocID="{664BB3BB-49EB-4205-A0C4-263E14ACA4C7}" presName="tile4" presStyleLbl="node1" presStyleIdx="3" presStyleCnt="4" custLinFactNeighborY="464"/>
      <dgm:spPr/>
    </dgm:pt>
    <dgm:pt modelId="{F429A8CB-F6BB-4AA1-BB29-32E59CF59036}" type="pres">
      <dgm:prSet presAssocID="{664BB3BB-49EB-4205-A0C4-263E14ACA4C7}" presName="tile4text" presStyleLbl="node1" presStyleIdx="3" presStyleCnt="4">
        <dgm:presLayoutVars>
          <dgm:chMax val="0"/>
          <dgm:chPref val="0"/>
          <dgm:bulletEnabled val="1"/>
        </dgm:presLayoutVars>
      </dgm:prSet>
      <dgm:spPr/>
    </dgm:pt>
    <dgm:pt modelId="{4F88E07A-0418-43B9-AC97-1B29ACDA48DC}" type="pres">
      <dgm:prSet presAssocID="{664BB3BB-49EB-4205-A0C4-263E14ACA4C7}" presName="centerTile" presStyleLbl="fgShp" presStyleIdx="0" presStyleCnt="1" custScaleX="151515" custScaleY="150000" custLinFactNeighborX="2724" custLinFactNeighborY="-3571">
        <dgm:presLayoutVars>
          <dgm:chMax val="0"/>
          <dgm:chPref val="0"/>
        </dgm:presLayoutVars>
      </dgm:prSet>
      <dgm:spPr/>
    </dgm:pt>
  </dgm:ptLst>
  <dgm:cxnLst>
    <dgm:cxn modelId="{DBFE9502-519E-41A1-A455-A586013A19B3}" type="presOf" srcId="{FF4B964E-E177-4597-8394-E11642A29AA6}" destId="{77B33B66-7471-44C8-ACF7-16D2AF208531}" srcOrd="0" destOrd="0" presId="urn:microsoft.com/office/officeart/2005/8/layout/matrix1"/>
    <dgm:cxn modelId="{B39D162A-1583-474B-B566-E46BF30E0C11}" type="presOf" srcId="{0F34F478-59D6-44D4-A172-51547D8A7C48}" destId="{4F88E07A-0418-43B9-AC97-1B29ACDA48DC}" srcOrd="0" destOrd="0" presId="urn:microsoft.com/office/officeart/2005/8/layout/matrix1"/>
    <dgm:cxn modelId="{9CB1152D-40E8-4AD1-95B3-F6981D4D8235}" type="presOf" srcId="{A4CECA79-1532-48A0-B7D3-35A46A669B42}" destId="{A055C236-DEA9-48E3-BD8A-9BFDF80CF8B0}" srcOrd="0" destOrd="0" presId="urn:microsoft.com/office/officeart/2005/8/layout/matrix1"/>
    <dgm:cxn modelId="{A528A862-5FF6-4380-8820-EE1DDD4B9B17}" srcId="{0F34F478-59D6-44D4-A172-51547D8A7C48}" destId="{A3BB76A0-5138-40B9-B808-91AE1EAF5B93}" srcOrd="3" destOrd="0" parTransId="{F60C0027-3E48-41EA-B6FE-608FB4B6D353}" sibTransId="{BF2897C4-6B7E-47B7-9BC6-AE868B087C64}"/>
    <dgm:cxn modelId="{FE7A8C48-954F-4AF7-B475-103EA85649C5}" type="presOf" srcId="{F5312006-3FF8-42B2-8491-32EA6B6B653A}" destId="{9D915DE8-47DD-4A36-ADE6-0855CD05A35E}" srcOrd="0" destOrd="0" presId="urn:microsoft.com/office/officeart/2005/8/layout/matrix1"/>
    <dgm:cxn modelId="{933B3F4C-E464-447E-828C-8360473C3753}" type="presOf" srcId="{A3BB76A0-5138-40B9-B808-91AE1EAF5B93}" destId="{F429A8CB-F6BB-4AA1-BB29-32E59CF59036}" srcOrd="1" destOrd="0" presId="urn:microsoft.com/office/officeart/2005/8/layout/matrix1"/>
    <dgm:cxn modelId="{B08C0257-EBF5-4558-BC62-7D41141013A5}" type="presOf" srcId="{664BB3BB-49EB-4205-A0C4-263E14ACA4C7}" destId="{4BD39712-EBEC-46CF-85FB-376D3A3445CC}" srcOrd="0" destOrd="0" presId="urn:microsoft.com/office/officeart/2005/8/layout/matrix1"/>
    <dgm:cxn modelId="{D2A8B482-EB1E-4EBA-8941-305F039FDECB}" srcId="{0F34F478-59D6-44D4-A172-51547D8A7C48}" destId="{FF4B964E-E177-4597-8394-E11642A29AA6}" srcOrd="0" destOrd="0" parTransId="{15571034-D527-4D47-A543-B3521E8BA4D0}" sibTransId="{56A03A46-36F3-4AE3-AEFA-7B84908EE227}"/>
    <dgm:cxn modelId="{F1B3C894-3C43-41B0-9EB6-AABD6A253D73}" type="presOf" srcId="{A3BB76A0-5138-40B9-B808-91AE1EAF5B93}" destId="{A850A5E5-7D52-4672-ACDA-CCE91EFCB95C}" srcOrd="0" destOrd="0" presId="urn:microsoft.com/office/officeart/2005/8/layout/matrix1"/>
    <dgm:cxn modelId="{27681A96-0E53-4063-9BAF-740EBEC242DB}" srcId="{0F34F478-59D6-44D4-A172-51547D8A7C48}" destId="{A4CECA79-1532-48A0-B7D3-35A46A669B42}" srcOrd="2" destOrd="0" parTransId="{AE169B09-0662-4DFC-ACAF-477B29A0189C}" sibTransId="{C0D37240-63E7-4E71-A5A0-0BAEFAFFB76F}"/>
    <dgm:cxn modelId="{C96CDCAD-93B4-4BEB-93D7-7502ABA46B35}" type="presOf" srcId="{FF4B964E-E177-4597-8394-E11642A29AA6}" destId="{670032E7-0079-49C0-BBFB-01784CA1043A}" srcOrd="1" destOrd="0" presId="urn:microsoft.com/office/officeart/2005/8/layout/matrix1"/>
    <dgm:cxn modelId="{90A2AFC9-FD3D-49B8-A283-F226B4E1205C}" srcId="{0F34F478-59D6-44D4-A172-51547D8A7C48}" destId="{F5312006-3FF8-42B2-8491-32EA6B6B653A}" srcOrd="1" destOrd="0" parTransId="{1B8FEC08-CA27-4D0C-A5E5-8A03047D8FF1}" sibTransId="{8DB431A4-D806-4B15-A8E2-6F8FAD7E2365}"/>
    <dgm:cxn modelId="{BE0026E2-B0CD-4AA8-9487-24714639CDFA}" type="presOf" srcId="{A4CECA79-1532-48A0-B7D3-35A46A669B42}" destId="{7B915357-8839-4335-8717-D13FB5C07CCD}" srcOrd="1" destOrd="0" presId="urn:microsoft.com/office/officeart/2005/8/layout/matrix1"/>
    <dgm:cxn modelId="{48B342E9-F482-4757-87F4-A6C8189EB85E}" type="presOf" srcId="{F5312006-3FF8-42B2-8491-32EA6B6B653A}" destId="{3A3DCBBE-4466-4150-8972-F154903ED0C6}" srcOrd="1" destOrd="0" presId="urn:microsoft.com/office/officeart/2005/8/layout/matrix1"/>
    <dgm:cxn modelId="{C81B56EE-D4AE-4ECB-9944-52407130C09D}" srcId="{664BB3BB-49EB-4205-A0C4-263E14ACA4C7}" destId="{0F34F478-59D6-44D4-A172-51547D8A7C48}" srcOrd="0" destOrd="0" parTransId="{2F7F16A4-6E11-4BCF-85DD-A84837C112AB}" sibTransId="{6891968C-2AFA-47AA-97D3-C082B5047DFF}"/>
    <dgm:cxn modelId="{493DC83C-7926-4477-9BF2-C1868C6E2AB0}" type="presParOf" srcId="{4BD39712-EBEC-46CF-85FB-376D3A3445CC}" destId="{66062704-254E-4BD6-856B-1FBFF6FBABA8}" srcOrd="0" destOrd="0" presId="urn:microsoft.com/office/officeart/2005/8/layout/matrix1"/>
    <dgm:cxn modelId="{1BD702E4-046B-440D-89C7-55CBC049A329}" type="presParOf" srcId="{66062704-254E-4BD6-856B-1FBFF6FBABA8}" destId="{77B33B66-7471-44C8-ACF7-16D2AF208531}" srcOrd="0" destOrd="0" presId="urn:microsoft.com/office/officeart/2005/8/layout/matrix1"/>
    <dgm:cxn modelId="{73073D5A-EC70-46F4-8814-AE61EF6A7C3C}" type="presParOf" srcId="{66062704-254E-4BD6-856B-1FBFF6FBABA8}" destId="{670032E7-0079-49C0-BBFB-01784CA1043A}" srcOrd="1" destOrd="0" presId="urn:microsoft.com/office/officeart/2005/8/layout/matrix1"/>
    <dgm:cxn modelId="{F1A1E14D-FB23-48D5-A38E-46CDAC5C0E21}" type="presParOf" srcId="{66062704-254E-4BD6-856B-1FBFF6FBABA8}" destId="{9D915DE8-47DD-4A36-ADE6-0855CD05A35E}" srcOrd="2" destOrd="0" presId="urn:microsoft.com/office/officeart/2005/8/layout/matrix1"/>
    <dgm:cxn modelId="{9532F48B-EA31-4235-B8CF-D74AB2A94C2D}" type="presParOf" srcId="{66062704-254E-4BD6-856B-1FBFF6FBABA8}" destId="{3A3DCBBE-4466-4150-8972-F154903ED0C6}" srcOrd="3" destOrd="0" presId="urn:microsoft.com/office/officeart/2005/8/layout/matrix1"/>
    <dgm:cxn modelId="{5773C7B8-66D1-4FED-BC82-FFA2B663D1F1}" type="presParOf" srcId="{66062704-254E-4BD6-856B-1FBFF6FBABA8}" destId="{A055C236-DEA9-48E3-BD8A-9BFDF80CF8B0}" srcOrd="4" destOrd="0" presId="urn:microsoft.com/office/officeart/2005/8/layout/matrix1"/>
    <dgm:cxn modelId="{72083788-42D2-4636-B77F-0A23891F3A87}" type="presParOf" srcId="{66062704-254E-4BD6-856B-1FBFF6FBABA8}" destId="{7B915357-8839-4335-8717-D13FB5C07CCD}" srcOrd="5" destOrd="0" presId="urn:microsoft.com/office/officeart/2005/8/layout/matrix1"/>
    <dgm:cxn modelId="{EC3B3D2F-ED0B-4EE6-BE47-095A9D8E5AA9}" type="presParOf" srcId="{66062704-254E-4BD6-856B-1FBFF6FBABA8}" destId="{A850A5E5-7D52-4672-ACDA-CCE91EFCB95C}" srcOrd="6" destOrd="0" presId="urn:microsoft.com/office/officeart/2005/8/layout/matrix1"/>
    <dgm:cxn modelId="{06FF9D37-EC31-462E-A361-8B7610A0A0C1}" type="presParOf" srcId="{66062704-254E-4BD6-856B-1FBFF6FBABA8}" destId="{F429A8CB-F6BB-4AA1-BB29-32E59CF59036}" srcOrd="7" destOrd="0" presId="urn:microsoft.com/office/officeart/2005/8/layout/matrix1"/>
    <dgm:cxn modelId="{5CA49C11-11D1-43B6-8B9F-69047D912C69}" type="presParOf" srcId="{4BD39712-EBEC-46CF-85FB-376D3A3445CC}" destId="{4F88E07A-0418-43B9-AC97-1B29ACDA48DC}"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39D1459-B3EF-4CB3-944E-8610887E402B}" type="doc">
      <dgm:prSet loTypeId="urn:microsoft.com/office/officeart/2005/8/layout/default" loCatId="list" qsTypeId="urn:microsoft.com/office/officeart/2005/8/quickstyle/3d5" qsCatId="3D" csTypeId="urn:microsoft.com/office/officeart/2005/8/colors/accent1_2" csCatId="accent1" phldr="1"/>
      <dgm:spPr/>
      <dgm:t>
        <a:bodyPr/>
        <a:lstStyle/>
        <a:p>
          <a:endParaRPr lang="de-DE"/>
        </a:p>
      </dgm:t>
    </dgm:pt>
    <dgm:pt modelId="{5C7CC351-A3C0-4B80-9CD3-AE89C8C25EFD}">
      <dgm:prSet phldrT="[Text]"/>
      <dgm:spPr/>
      <dgm:t>
        <a:bodyPr/>
        <a:lstStyle/>
        <a:p>
          <a:r>
            <a:rPr lang="de-DE" b="1" dirty="0"/>
            <a:t>Kosten</a:t>
          </a:r>
        </a:p>
      </dgm:t>
    </dgm:pt>
    <dgm:pt modelId="{6DA49B84-67D2-4B26-8415-20C8AAA0A3F7}" type="parTrans" cxnId="{F0560740-BE94-4FE1-827B-477BBE067665}">
      <dgm:prSet/>
      <dgm:spPr/>
      <dgm:t>
        <a:bodyPr/>
        <a:lstStyle/>
        <a:p>
          <a:endParaRPr lang="de-DE"/>
        </a:p>
      </dgm:t>
    </dgm:pt>
    <dgm:pt modelId="{1E542D6A-A351-488B-AB6E-D7DB658D3811}" type="sibTrans" cxnId="{F0560740-BE94-4FE1-827B-477BBE067665}">
      <dgm:prSet/>
      <dgm:spPr/>
      <dgm:t>
        <a:bodyPr/>
        <a:lstStyle/>
        <a:p>
          <a:endParaRPr lang="de-DE"/>
        </a:p>
      </dgm:t>
    </dgm:pt>
    <dgm:pt modelId="{50A2DDF6-F96F-4825-A81C-BB1E343F1ADD}">
      <dgm:prSet phldrT="[Text]"/>
      <dgm:spPr/>
      <dgm:t>
        <a:bodyPr/>
        <a:lstStyle/>
        <a:p>
          <a:r>
            <a:rPr lang="de-DE" dirty="0"/>
            <a:t>Fahrzeit</a:t>
          </a:r>
        </a:p>
      </dgm:t>
    </dgm:pt>
    <dgm:pt modelId="{59B0E478-C5BF-4BA8-8E68-D3CDFC9C7415}" type="parTrans" cxnId="{038DFF92-8F7E-4505-B328-6FC48F7CEBCA}">
      <dgm:prSet/>
      <dgm:spPr/>
      <dgm:t>
        <a:bodyPr/>
        <a:lstStyle/>
        <a:p>
          <a:endParaRPr lang="de-DE"/>
        </a:p>
      </dgm:t>
    </dgm:pt>
    <dgm:pt modelId="{E2B4B03C-9022-449C-9594-0EF5CE0CA237}" type="sibTrans" cxnId="{038DFF92-8F7E-4505-B328-6FC48F7CEBCA}">
      <dgm:prSet/>
      <dgm:spPr/>
      <dgm:t>
        <a:bodyPr/>
        <a:lstStyle/>
        <a:p>
          <a:endParaRPr lang="de-DE"/>
        </a:p>
      </dgm:t>
    </dgm:pt>
    <dgm:pt modelId="{A0F5F15C-F9F9-4A45-8FAD-B48515DD1432}">
      <dgm:prSet phldrT="[Text]"/>
      <dgm:spPr/>
      <dgm:t>
        <a:bodyPr/>
        <a:lstStyle/>
        <a:p>
          <a:r>
            <a:rPr lang="de-DE" dirty="0"/>
            <a:t>Platz</a:t>
          </a:r>
        </a:p>
      </dgm:t>
    </dgm:pt>
    <dgm:pt modelId="{94BAAC2A-11E3-4C45-8977-64844AC3561F}" type="parTrans" cxnId="{542B8323-8127-4469-9FBB-EFD1D0852ED1}">
      <dgm:prSet/>
      <dgm:spPr/>
      <dgm:t>
        <a:bodyPr/>
        <a:lstStyle/>
        <a:p>
          <a:endParaRPr lang="de-DE"/>
        </a:p>
      </dgm:t>
    </dgm:pt>
    <dgm:pt modelId="{954F7C0A-5670-4A3B-A6AB-79786CCE37C7}" type="sibTrans" cxnId="{542B8323-8127-4469-9FBB-EFD1D0852ED1}">
      <dgm:prSet/>
      <dgm:spPr/>
      <dgm:t>
        <a:bodyPr/>
        <a:lstStyle/>
        <a:p>
          <a:endParaRPr lang="de-DE"/>
        </a:p>
      </dgm:t>
    </dgm:pt>
    <dgm:pt modelId="{28AE9AFB-A411-4116-9533-D729FC0FC080}">
      <dgm:prSet phldrT="[Text]"/>
      <dgm:spPr/>
      <dgm:t>
        <a:bodyPr/>
        <a:lstStyle/>
        <a:p>
          <a:r>
            <a:rPr lang="de-DE" dirty="0"/>
            <a:t>Gesundheit</a:t>
          </a:r>
        </a:p>
      </dgm:t>
    </dgm:pt>
    <dgm:pt modelId="{A4565E63-FA43-4932-9234-54AEE1C6B331}" type="parTrans" cxnId="{17BB4F9B-35E8-4293-A8FA-A6C1EC6DD38E}">
      <dgm:prSet/>
      <dgm:spPr/>
      <dgm:t>
        <a:bodyPr/>
        <a:lstStyle/>
        <a:p>
          <a:endParaRPr lang="de-DE"/>
        </a:p>
      </dgm:t>
    </dgm:pt>
    <dgm:pt modelId="{88D6739E-D061-41EA-872F-7664AA86EAE4}" type="sibTrans" cxnId="{17BB4F9B-35E8-4293-A8FA-A6C1EC6DD38E}">
      <dgm:prSet/>
      <dgm:spPr/>
      <dgm:t>
        <a:bodyPr/>
        <a:lstStyle/>
        <a:p>
          <a:endParaRPr lang="de-DE"/>
        </a:p>
      </dgm:t>
    </dgm:pt>
    <dgm:pt modelId="{B099B75B-6967-4131-A6CB-9C7AE48DC487}">
      <dgm:prSet phldrT="[Text]"/>
      <dgm:spPr/>
      <dgm:t>
        <a:bodyPr/>
        <a:lstStyle/>
        <a:p>
          <a:r>
            <a:rPr lang="de-DE" dirty="0"/>
            <a:t>Umwelt</a:t>
          </a:r>
        </a:p>
      </dgm:t>
    </dgm:pt>
    <dgm:pt modelId="{27953734-A113-47A8-9078-333070D5DE0A}" type="parTrans" cxnId="{6FBB9459-FBC0-4F22-B5D0-C3E1FA26CB77}">
      <dgm:prSet/>
      <dgm:spPr/>
      <dgm:t>
        <a:bodyPr/>
        <a:lstStyle/>
        <a:p>
          <a:endParaRPr lang="de-DE"/>
        </a:p>
      </dgm:t>
    </dgm:pt>
    <dgm:pt modelId="{9473FB13-81D7-4491-98B2-C6B2756020C0}" type="sibTrans" cxnId="{6FBB9459-FBC0-4F22-B5D0-C3E1FA26CB77}">
      <dgm:prSet/>
      <dgm:spPr/>
      <dgm:t>
        <a:bodyPr/>
        <a:lstStyle/>
        <a:p>
          <a:endParaRPr lang="de-DE"/>
        </a:p>
      </dgm:t>
    </dgm:pt>
    <dgm:pt modelId="{CABD1123-21B0-4644-94BB-0A5824B8BE44}" type="pres">
      <dgm:prSet presAssocID="{F39D1459-B3EF-4CB3-944E-8610887E402B}" presName="diagram" presStyleCnt="0">
        <dgm:presLayoutVars>
          <dgm:dir/>
          <dgm:resizeHandles val="exact"/>
        </dgm:presLayoutVars>
      </dgm:prSet>
      <dgm:spPr/>
    </dgm:pt>
    <dgm:pt modelId="{AF0E0BCB-AB1E-4B34-946D-9FACCEB318ED}" type="pres">
      <dgm:prSet presAssocID="{5C7CC351-A3C0-4B80-9CD3-AE89C8C25EFD}" presName="node" presStyleLbl="node1" presStyleIdx="0" presStyleCnt="5">
        <dgm:presLayoutVars>
          <dgm:bulletEnabled val="1"/>
        </dgm:presLayoutVars>
      </dgm:prSet>
      <dgm:spPr/>
    </dgm:pt>
    <dgm:pt modelId="{E1AF5BDA-97BA-482B-B250-DF751AE2E27F}" type="pres">
      <dgm:prSet presAssocID="{1E542D6A-A351-488B-AB6E-D7DB658D3811}" presName="sibTrans" presStyleCnt="0"/>
      <dgm:spPr/>
    </dgm:pt>
    <dgm:pt modelId="{F972EDA0-E542-4BBD-9616-B1EED3DAB18D}" type="pres">
      <dgm:prSet presAssocID="{50A2DDF6-F96F-4825-A81C-BB1E343F1ADD}" presName="node" presStyleLbl="node1" presStyleIdx="1" presStyleCnt="5">
        <dgm:presLayoutVars>
          <dgm:bulletEnabled val="1"/>
        </dgm:presLayoutVars>
      </dgm:prSet>
      <dgm:spPr/>
    </dgm:pt>
    <dgm:pt modelId="{FCD21FD2-1B5B-433D-B255-BEE6E5B2A16F}" type="pres">
      <dgm:prSet presAssocID="{E2B4B03C-9022-449C-9594-0EF5CE0CA237}" presName="sibTrans" presStyleCnt="0"/>
      <dgm:spPr/>
    </dgm:pt>
    <dgm:pt modelId="{E01B4FDC-960E-4B3E-9E71-A33A6154B604}" type="pres">
      <dgm:prSet presAssocID="{A0F5F15C-F9F9-4A45-8FAD-B48515DD1432}" presName="node" presStyleLbl="node1" presStyleIdx="2" presStyleCnt="5">
        <dgm:presLayoutVars>
          <dgm:bulletEnabled val="1"/>
        </dgm:presLayoutVars>
      </dgm:prSet>
      <dgm:spPr/>
    </dgm:pt>
    <dgm:pt modelId="{6D61DEC0-4CE1-48CE-ABFD-58B029B9E372}" type="pres">
      <dgm:prSet presAssocID="{954F7C0A-5670-4A3B-A6AB-79786CCE37C7}" presName="sibTrans" presStyleCnt="0"/>
      <dgm:spPr/>
    </dgm:pt>
    <dgm:pt modelId="{B4C5D783-29ED-4E4A-8451-A009A206BB8B}" type="pres">
      <dgm:prSet presAssocID="{28AE9AFB-A411-4116-9533-D729FC0FC080}" presName="node" presStyleLbl="node1" presStyleIdx="3" presStyleCnt="5">
        <dgm:presLayoutVars>
          <dgm:bulletEnabled val="1"/>
        </dgm:presLayoutVars>
      </dgm:prSet>
      <dgm:spPr/>
    </dgm:pt>
    <dgm:pt modelId="{E28C1799-04B0-4587-B6FF-0DC4410683B0}" type="pres">
      <dgm:prSet presAssocID="{88D6739E-D061-41EA-872F-7664AA86EAE4}" presName="sibTrans" presStyleCnt="0"/>
      <dgm:spPr/>
    </dgm:pt>
    <dgm:pt modelId="{31C9B32A-573F-4D9F-8A2D-13E7947CD577}" type="pres">
      <dgm:prSet presAssocID="{B099B75B-6967-4131-A6CB-9C7AE48DC487}" presName="node" presStyleLbl="node1" presStyleIdx="4" presStyleCnt="5" custLinFactNeighborX="-525" custLinFactNeighborY="1256">
        <dgm:presLayoutVars>
          <dgm:bulletEnabled val="1"/>
        </dgm:presLayoutVars>
      </dgm:prSet>
      <dgm:spPr/>
    </dgm:pt>
  </dgm:ptLst>
  <dgm:cxnLst>
    <dgm:cxn modelId="{542B8323-8127-4469-9FBB-EFD1D0852ED1}" srcId="{F39D1459-B3EF-4CB3-944E-8610887E402B}" destId="{A0F5F15C-F9F9-4A45-8FAD-B48515DD1432}" srcOrd="2" destOrd="0" parTransId="{94BAAC2A-11E3-4C45-8977-64844AC3561F}" sibTransId="{954F7C0A-5670-4A3B-A6AB-79786CCE37C7}"/>
    <dgm:cxn modelId="{C7E2B438-F11C-45B9-BDFF-3CFA2F013DE6}" type="presOf" srcId="{5C7CC351-A3C0-4B80-9CD3-AE89C8C25EFD}" destId="{AF0E0BCB-AB1E-4B34-946D-9FACCEB318ED}" srcOrd="0" destOrd="0" presId="urn:microsoft.com/office/officeart/2005/8/layout/default"/>
    <dgm:cxn modelId="{F0560740-BE94-4FE1-827B-477BBE067665}" srcId="{F39D1459-B3EF-4CB3-944E-8610887E402B}" destId="{5C7CC351-A3C0-4B80-9CD3-AE89C8C25EFD}" srcOrd="0" destOrd="0" parTransId="{6DA49B84-67D2-4B26-8415-20C8AAA0A3F7}" sibTransId="{1E542D6A-A351-488B-AB6E-D7DB658D3811}"/>
    <dgm:cxn modelId="{86D5FC54-E893-469C-8BE5-9D451272583A}" type="presOf" srcId="{28AE9AFB-A411-4116-9533-D729FC0FC080}" destId="{B4C5D783-29ED-4E4A-8451-A009A206BB8B}" srcOrd="0" destOrd="0" presId="urn:microsoft.com/office/officeart/2005/8/layout/default"/>
    <dgm:cxn modelId="{6FBB9459-FBC0-4F22-B5D0-C3E1FA26CB77}" srcId="{F39D1459-B3EF-4CB3-944E-8610887E402B}" destId="{B099B75B-6967-4131-A6CB-9C7AE48DC487}" srcOrd="4" destOrd="0" parTransId="{27953734-A113-47A8-9078-333070D5DE0A}" sibTransId="{9473FB13-81D7-4491-98B2-C6B2756020C0}"/>
    <dgm:cxn modelId="{F0159C86-FA09-4B6C-BD8F-4738A8D9918E}" type="presOf" srcId="{F39D1459-B3EF-4CB3-944E-8610887E402B}" destId="{CABD1123-21B0-4644-94BB-0A5824B8BE44}" srcOrd="0" destOrd="0" presId="urn:microsoft.com/office/officeart/2005/8/layout/default"/>
    <dgm:cxn modelId="{038DFF92-8F7E-4505-B328-6FC48F7CEBCA}" srcId="{F39D1459-B3EF-4CB3-944E-8610887E402B}" destId="{50A2DDF6-F96F-4825-A81C-BB1E343F1ADD}" srcOrd="1" destOrd="0" parTransId="{59B0E478-C5BF-4BA8-8E68-D3CDFC9C7415}" sibTransId="{E2B4B03C-9022-449C-9594-0EF5CE0CA237}"/>
    <dgm:cxn modelId="{17BB4F9B-35E8-4293-A8FA-A6C1EC6DD38E}" srcId="{F39D1459-B3EF-4CB3-944E-8610887E402B}" destId="{28AE9AFB-A411-4116-9533-D729FC0FC080}" srcOrd="3" destOrd="0" parTransId="{A4565E63-FA43-4932-9234-54AEE1C6B331}" sibTransId="{88D6739E-D061-41EA-872F-7664AA86EAE4}"/>
    <dgm:cxn modelId="{54731AA0-BD9A-493C-8D67-C5B9231E1E39}" type="presOf" srcId="{50A2DDF6-F96F-4825-A81C-BB1E343F1ADD}" destId="{F972EDA0-E542-4BBD-9616-B1EED3DAB18D}" srcOrd="0" destOrd="0" presId="urn:microsoft.com/office/officeart/2005/8/layout/default"/>
    <dgm:cxn modelId="{86D9B7B3-4556-4F79-9F21-B19C1C215B35}" type="presOf" srcId="{A0F5F15C-F9F9-4A45-8FAD-B48515DD1432}" destId="{E01B4FDC-960E-4B3E-9E71-A33A6154B604}" srcOrd="0" destOrd="0" presId="urn:microsoft.com/office/officeart/2005/8/layout/default"/>
    <dgm:cxn modelId="{81458DEB-0287-4A44-B59E-5AB44A3EB491}" type="presOf" srcId="{B099B75B-6967-4131-A6CB-9C7AE48DC487}" destId="{31C9B32A-573F-4D9F-8A2D-13E7947CD577}" srcOrd="0" destOrd="0" presId="urn:microsoft.com/office/officeart/2005/8/layout/default"/>
    <dgm:cxn modelId="{2A9D893B-09E5-45F5-8AAB-5E761273238D}" type="presParOf" srcId="{CABD1123-21B0-4644-94BB-0A5824B8BE44}" destId="{AF0E0BCB-AB1E-4B34-946D-9FACCEB318ED}" srcOrd="0" destOrd="0" presId="urn:microsoft.com/office/officeart/2005/8/layout/default"/>
    <dgm:cxn modelId="{60332331-0D9E-490B-9688-F96B6DB2FC7A}" type="presParOf" srcId="{CABD1123-21B0-4644-94BB-0A5824B8BE44}" destId="{E1AF5BDA-97BA-482B-B250-DF751AE2E27F}" srcOrd="1" destOrd="0" presId="urn:microsoft.com/office/officeart/2005/8/layout/default"/>
    <dgm:cxn modelId="{1A72BA6F-8F0F-4EFE-84D1-FBF063C6C628}" type="presParOf" srcId="{CABD1123-21B0-4644-94BB-0A5824B8BE44}" destId="{F972EDA0-E542-4BBD-9616-B1EED3DAB18D}" srcOrd="2" destOrd="0" presId="urn:microsoft.com/office/officeart/2005/8/layout/default"/>
    <dgm:cxn modelId="{898FC4E1-8DE2-4B2A-84CA-1F4DDA556D63}" type="presParOf" srcId="{CABD1123-21B0-4644-94BB-0A5824B8BE44}" destId="{FCD21FD2-1B5B-433D-B255-BEE6E5B2A16F}" srcOrd="3" destOrd="0" presId="urn:microsoft.com/office/officeart/2005/8/layout/default"/>
    <dgm:cxn modelId="{0BE79419-DED5-41F5-833E-FBA9CDCE2C00}" type="presParOf" srcId="{CABD1123-21B0-4644-94BB-0A5824B8BE44}" destId="{E01B4FDC-960E-4B3E-9E71-A33A6154B604}" srcOrd="4" destOrd="0" presId="urn:microsoft.com/office/officeart/2005/8/layout/default"/>
    <dgm:cxn modelId="{BB51A536-1815-43AC-97C1-5A38DDAC72D5}" type="presParOf" srcId="{CABD1123-21B0-4644-94BB-0A5824B8BE44}" destId="{6D61DEC0-4CE1-48CE-ABFD-58B029B9E372}" srcOrd="5" destOrd="0" presId="urn:microsoft.com/office/officeart/2005/8/layout/default"/>
    <dgm:cxn modelId="{90DEC34A-D3D4-4461-A643-FCA4F05EE094}" type="presParOf" srcId="{CABD1123-21B0-4644-94BB-0A5824B8BE44}" destId="{B4C5D783-29ED-4E4A-8451-A009A206BB8B}" srcOrd="6" destOrd="0" presId="urn:microsoft.com/office/officeart/2005/8/layout/default"/>
    <dgm:cxn modelId="{31B4D871-8603-4166-9033-A07B97B322E7}" type="presParOf" srcId="{CABD1123-21B0-4644-94BB-0A5824B8BE44}" destId="{E28C1799-04B0-4587-B6FF-0DC4410683B0}" srcOrd="7" destOrd="0" presId="urn:microsoft.com/office/officeart/2005/8/layout/default"/>
    <dgm:cxn modelId="{26812DAF-E74D-45A8-BA54-81E8EF6207DF}" type="presParOf" srcId="{CABD1123-21B0-4644-94BB-0A5824B8BE44}" destId="{31C9B32A-573F-4D9F-8A2D-13E7947CD577}"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EC89D91-6792-48F4-A78D-85C7B7E9376B}"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de-DE"/>
        </a:p>
      </dgm:t>
    </dgm:pt>
    <dgm:pt modelId="{B95B9534-3246-4FF3-AFCF-36FFEDEAE309}">
      <dgm:prSet phldrT="[Text]" custT="1"/>
      <dgm:spPr/>
      <dgm:t>
        <a:bodyPr/>
        <a:lstStyle/>
        <a:p>
          <a:r>
            <a:rPr lang="de-DE" sz="1600" dirty="0">
              <a:solidFill>
                <a:srgbClr val="0070C0"/>
              </a:solidFill>
              <a:latin typeface="Roboto" panose="02000000000000000000" pitchFamily="2" charset="0"/>
              <a:ea typeface="Roboto" panose="02000000000000000000" pitchFamily="2" charset="0"/>
              <a:cs typeface="Roboto" panose="02000000000000000000" pitchFamily="2" charset="0"/>
            </a:rPr>
            <a:t>Analyse</a:t>
          </a:r>
        </a:p>
      </dgm:t>
    </dgm:pt>
    <dgm:pt modelId="{4607E67B-C679-4573-9547-5FE098781389}" type="parTrans" cxnId="{F7E4148B-DBEB-4C6C-AECA-47C0E39E02DA}">
      <dgm:prSet/>
      <dgm:spPr/>
      <dgm:t>
        <a:bodyPr/>
        <a:lstStyle/>
        <a:p>
          <a:endParaRPr lang="de-DE">
            <a:latin typeface="Roboto" panose="02000000000000000000" pitchFamily="2" charset="0"/>
            <a:ea typeface="Roboto" panose="02000000000000000000" pitchFamily="2" charset="0"/>
            <a:cs typeface="Roboto" panose="02000000000000000000" pitchFamily="2" charset="0"/>
          </a:endParaRPr>
        </a:p>
      </dgm:t>
    </dgm:pt>
    <dgm:pt modelId="{F21401AC-F0B3-4B1C-A136-8E6448491836}" type="sibTrans" cxnId="{F7E4148B-DBEB-4C6C-AECA-47C0E39E02DA}">
      <dgm:prSet/>
      <dgm:spPr/>
      <dgm:t>
        <a:bodyPr/>
        <a:lstStyle/>
        <a:p>
          <a:endParaRPr lang="de-DE">
            <a:latin typeface="Roboto" panose="02000000000000000000" pitchFamily="2" charset="0"/>
            <a:ea typeface="Roboto" panose="02000000000000000000" pitchFamily="2" charset="0"/>
            <a:cs typeface="Roboto" panose="02000000000000000000" pitchFamily="2" charset="0"/>
          </a:endParaRPr>
        </a:p>
      </dgm:t>
    </dgm:pt>
    <dgm:pt modelId="{54AAC563-E1F5-4DD3-A352-3F1DB2731EF0}">
      <dgm:prSet phldrT="[Text]"/>
      <dgm:spPr/>
      <dgm:t>
        <a:bodyPr/>
        <a:lstStyle/>
        <a:p>
          <a:r>
            <a:rPr lang="de-DE" dirty="0">
              <a:solidFill>
                <a:schemeClr val="tx2"/>
              </a:solidFill>
              <a:latin typeface="Roboto" panose="02000000000000000000" pitchFamily="2" charset="0"/>
              <a:ea typeface="Roboto" panose="02000000000000000000" pitchFamily="2" charset="0"/>
              <a:cs typeface="Roboto" panose="02000000000000000000" pitchFamily="2" charset="0"/>
            </a:rPr>
            <a:t>Wie sind wir derzeit unterwegs?</a:t>
          </a:r>
        </a:p>
      </dgm:t>
    </dgm:pt>
    <dgm:pt modelId="{0B212E5D-B117-48E8-93F5-87C6BCDC10FA}" type="parTrans" cxnId="{CF6E2777-458F-4495-AD4B-CC5E5DD3A97C}">
      <dgm:prSet/>
      <dgm:spPr/>
      <dgm:t>
        <a:bodyPr/>
        <a:lstStyle/>
        <a:p>
          <a:endParaRPr lang="de-DE">
            <a:latin typeface="Roboto" panose="02000000000000000000" pitchFamily="2" charset="0"/>
            <a:ea typeface="Roboto" panose="02000000000000000000" pitchFamily="2" charset="0"/>
            <a:cs typeface="Roboto" panose="02000000000000000000" pitchFamily="2" charset="0"/>
          </a:endParaRPr>
        </a:p>
      </dgm:t>
    </dgm:pt>
    <dgm:pt modelId="{A19D1CEC-362B-4DCB-810A-46A5C9C2A241}" type="sibTrans" cxnId="{CF6E2777-458F-4495-AD4B-CC5E5DD3A97C}">
      <dgm:prSet/>
      <dgm:spPr/>
      <dgm:t>
        <a:bodyPr/>
        <a:lstStyle/>
        <a:p>
          <a:endParaRPr lang="de-DE">
            <a:latin typeface="Roboto" panose="02000000000000000000" pitchFamily="2" charset="0"/>
            <a:ea typeface="Roboto" panose="02000000000000000000" pitchFamily="2" charset="0"/>
            <a:cs typeface="Roboto" panose="02000000000000000000" pitchFamily="2" charset="0"/>
          </a:endParaRPr>
        </a:p>
      </dgm:t>
    </dgm:pt>
    <dgm:pt modelId="{4C909A04-773F-4C77-A908-AEEBD97F6EA1}">
      <dgm:prSet phldrT="[Text]" custT="1"/>
      <dgm:spPr/>
      <dgm:t>
        <a:bodyPr/>
        <a:lstStyle/>
        <a:p>
          <a:r>
            <a:rPr lang="de-DE" sz="1600" dirty="0" err="1">
              <a:solidFill>
                <a:srgbClr val="0070C0"/>
              </a:solidFill>
              <a:latin typeface="Roboto" panose="02000000000000000000" pitchFamily="2" charset="0"/>
              <a:ea typeface="Roboto" panose="02000000000000000000" pitchFamily="2" charset="0"/>
              <a:cs typeface="Roboto" panose="02000000000000000000" pitchFamily="2" charset="0"/>
            </a:rPr>
            <a:t>Entwick-lung</a:t>
          </a:r>
          <a:endParaRPr lang="de-DE" sz="1600" dirty="0">
            <a:solidFill>
              <a:srgbClr val="0070C0"/>
            </a:solidFill>
            <a:latin typeface="Roboto" panose="02000000000000000000" pitchFamily="2" charset="0"/>
            <a:ea typeface="Roboto" panose="02000000000000000000" pitchFamily="2" charset="0"/>
            <a:cs typeface="Roboto" panose="02000000000000000000" pitchFamily="2" charset="0"/>
          </a:endParaRPr>
        </a:p>
      </dgm:t>
    </dgm:pt>
    <dgm:pt modelId="{C9505DD5-B956-4859-9E76-1FC912C7184D}" type="parTrans" cxnId="{632BEB5D-3017-4DD4-98B4-636D876C580B}">
      <dgm:prSet/>
      <dgm:spPr/>
      <dgm:t>
        <a:bodyPr/>
        <a:lstStyle/>
        <a:p>
          <a:endParaRPr lang="de-DE">
            <a:latin typeface="Roboto" panose="02000000000000000000" pitchFamily="2" charset="0"/>
            <a:ea typeface="Roboto" panose="02000000000000000000" pitchFamily="2" charset="0"/>
            <a:cs typeface="Roboto" panose="02000000000000000000" pitchFamily="2" charset="0"/>
          </a:endParaRPr>
        </a:p>
      </dgm:t>
    </dgm:pt>
    <dgm:pt modelId="{D398284B-80BA-48FF-A6B5-EAAA4B1D35C1}" type="sibTrans" cxnId="{632BEB5D-3017-4DD4-98B4-636D876C580B}">
      <dgm:prSet/>
      <dgm:spPr/>
      <dgm:t>
        <a:bodyPr/>
        <a:lstStyle/>
        <a:p>
          <a:endParaRPr lang="de-DE">
            <a:latin typeface="Roboto" panose="02000000000000000000" pitchFamily="2" charset="0"/>
            <a:ea typeface="Roboto" panose="02000000000000000000" pitchFamily="2" charset="0"/>
            <a:cs typeface="Roboto" panose="02000000000000000000" pitchFamily="2" charset="0"/>
          </a:endParaRPr>
        </a:p>
      </dgm:t>
    </dgm:pt>
    <dgm:pt modelId="{933FF5ED-8C3B-4651-84BC-C79879A68D95}">
      <dgm:prSet phldrT="[Text]" custT="1"/>
      <dgm:spPr/>
      <dgm:t>
        <a:bodyPr/>
        <a:lstStyle/>
        <a:p>
          <a:r>
            <a:rPr lang="de-DE" sz="1600" dirty="0">
              <a:solidFill>
                <a:srgbClr val="0070C0"/>
              </a:solidFill>
              <a:latin typeface="Roboto" panose="02000000000000000000" pitchFamily="2" charset="0"/>
              <a:ea typeface="Roboto" panose="02000000000000000000" pitchFamily="2" charset="0"/>
              <a:cs typeface="Roboto" panose="02000000000000000000" pitchFamily="2" charset="0"/>
            </a:rPr>
            <a:t>Um-</a:t>
          </a:r>
          <a:r>
            <a:rPr lang="de-DE" sz="1600" dirty="0" err="1">
              <a:solidFill>
                <a:srgbClr val="0070C0"/>
              </a:solidFill>
              <a:latin typeface="Roboto" panose="02000000000000000000" pitchFamily="2" charset="0"/>
              <a:ea typeface="Roboto" panose="02000000000000000000" pitchFamily="2" charset="0"/>
              <a:cs typeface="Roboto" panose="02000000000000000000" pitchFamily="2" charset="0"/>
            </a:rPr>
            <a:t>setzung</a:t>
          </a:r>
          <a:endParaRPr lang="de-DE" sz="1600" dirty="0">
            <a:solidFill>
              <a:srgbClr val="0070C0"/>
            </a:solidFill>
            <a:latin typeface="Roboto" panose="02000000000000000000" pitchFamily="2" charset="0"/>
            <a:ea typeface="Roboto" panose="02000000000000000000" pitchFamily="2" charset="0"/>
            <a:cs typeface="Roboto" panose="02000000000000000000" pitchFamily="2" charset="0"/>
          </a:endParaRPr>
        </a:p>
      </dgm:t>
    </dgm:pt>
    <dgm:pt modelId="{784648ED-7307-440D-AC72-8164E5CC0E4B}" type="parTrans" cxnId="{AA3CA37F-4E21-4042-B0B0-8C96A2791C08}">
      <dgm:prSet/>
      <dgm:spPr/>
      <dgm:t>
        <a:bodyPr/>
        <a:lstStyle/>
        <a:p>
          <a:endParaRPr lang="de-DE">
            <a:latin typeface="Roboto" panose="02000000000000000000" pitchFamily="2" charset="0"/>
            <a:ea typeface="Roboto" panose="02000000000000000000" pitchFamily="2" charset="0"/>
            <a:cs typeface="Roboto" panose="02000000000000000000" pitchFamily="2" charset="0"/>
          </a:endParaRPr>
        </a:p>
      </dgm:t>
    </dgm:pt>
    <dgm:pt modelId="{65300542-A29F-4499-B5AC-95F95EE061C7}" type="sibTrans" cxnId="{AA3CA37F-4E21-4042-B0B0-8C96A2791C08}">
      <dgm:prSet/>
      <dgm:spPr/>
      <dgm:t>
        <a:bodyPr/>
        <a:lstStyle/>
        <a:p>
          <a:endParaRPr lang="de-DE">
            <a:latin typeface="Roboto" panose="02000000000000000000" pitchFamily="2" charset="0"/>
            <a:ea typeface="Roboto" panose="02000000000000000000" pitchFamily="2" charset="0"/>
            <a:cs typeface="Roboto" panose="02000000000000000000" pitchFamily="2" charset="0"/>
          </a:endParaRPr>
        </a:p>
      </dgm:t>
    </dgm:pt>
    <dgm:pt modelId="{70E5E5D6-EC99-4DE0-9AE6-49D084749960}">
      <dgm:prSet phldrT="[Text]" custT="1"/>
      <dgm:spPr/>
      <dgm:t>
        <a:bodyPr/>
        <a:lstStyle/>
        <a:p>
          <a:r>
            <a:rPr lang="de-DE" sz="2200" dirty="0">
              <a:solidFill>
                <a:schemeClr val="tx2"/>
              </a:solidFill>
              <a:latin typeface="Roboto" panose="02000000000000000000" pitchFamily="2" charset="0"/>
              <a:ea typeface="Roboto" panose="02000000000000000000" pitchFamily="2" charset="0"/>
              <a:cs typeface="Roboto" panose="02000000000000000000" pitchFamily="2" charset="0"/>
            </a:rPr>
            <a:t>Maßnahmen durchführen</a:t>
          </a:r>
        </a:p>
      </dgm:t>
    </dgm:pt>
    <dgm:pt modelId="{02DF2CE2-7350-4D4A-9701-058A157DB403}" type="parTrans" cxnId="{EA400BDC-7231-4D79-B7CA-C0872E25482B}">
      <dgm:prSet/>
      <dgm:spPr/>
      <dgm:t>
        <a:bodyPr/>
        <a:lstStyle/>
        <a:p>
          <a:endParaRPr lang="de-DE">
            <a:latin typeface="Roboto" panose="02000000000000000000" pitchFamily="2" charset="0"/>
            <a:ea typeface="Roboto" panose="02000000000000000000" pitchFamily="2" charset="0"/>
            <a:cs typeface="Roboto" panose="02000000000000000000" pitchFamily="2" charset="0"/>
          </a:endParaRPr>
        </a:p>
      </dgm:t>
    </dgm:pt>
    <dgm:pt modelId="{9D734132-D1C8-4A6A-B953-165AAC4A2E0D}" type="sibTrans" cxnId="{EA400BDC-7231-4D79-B7CA-C0872E25482B}">
      <dgm:prSet/>
      <dgm:spPr/>
      <dgm:t>
        <a:bodyPr/>
        <a:lstStyle/>
        <a:p>
          <a:endParaRPr lang="de-DE">
            <a:latin typeface="Roboto" panose="02000000000000000000" pitchFamily="2" charset="0"/>
            <a:ea typeface="Roboto" panose="02000000000000000000" pitchFamily="2" charset="0"/>
            <a:cs typeface="Roboto" panose="02000000000000000000" pitchFamily="2" charset="0"/>
          </a:endParaRPr>
        </a:p>
      </dgm:t>
    </dgm:pt>
    <dgm:pt modelId="{06E8F110-BE8B-4610-BA6A-DDFAA74E214E}">
      <dgm:prSet phldrT="[Text]" custT="1"/>
      <dgm:spPr/>
      <dgm:t>
        <a:bodyPr/>
        <a:lstStyle/>
        <a:p>
          <a:r>
            <a:rPr lang="de-DE" sz="2200" dirty="0">
              <a:solidFill>
                <a:schemeClr val="tx2"/>
              </a:solidFill>
              <a:latin typeface="Roboto" panose="02000000000000000000" pitchFamily="2" charset="0"/>
              <a:ea typeface="Roboto" panose="02000000000000000000" pitchFamily="2" charset="0"/>
              <a:cs typeface="Roboto" panose="02000000000000000000" pitchFamily="2" charset="0"/>
            </a:rPr>
            <a:t>Wichtig: Kommunikative Begleitung</a:t>
          </a:r>
        </a:p>
      </dgm:t>
    </dgm:pt>
    <dgm:pt modelId="{970A50AF-2620-4642-8BFF-4FB951158A44}" type="parTrans" cxnId="{063C4A95-3392-46F1-9606-03DA11BBB54C}">
      <dgm:prSet/>
      <dgm:spPr/>
      <dgm:t>
        <a:bodyPr/>
        <a:lstStyle/>
        <a:p>
          <a:endParaRPr lang="de-DE">
            <a:latin typeface="Roboto" panose="02000000000000000000" pitchFamily="2" charset="0"/>
            <a:ea typeface="Roboto" panose="02000000000000000000" pitchFamily="2" charset="0"/>
            <a:cs typeface="Roboto" panose="02000000000000000000" pitchFamily="2" charset="0"/>
          </a:endParaRPr>
        </a:p>
      </dgm:t>
    </dgm:pt>
    <dgm:pt modelId="{D85ABC91-C2BC-44EB-AC5A-961A6971B0CC}" type="sibTrans" cxnId="{063C4A95-3392-46F1-9606-03DA11BBB54C}">
      <dgm:prSet/>
      <dgm:spPr/>
      <dgm:t>
        <a:bodyPr/>
        <a:lstStyle/>
        <a:p>
          <a:endParaRPr lang="de-DE">
            <a:latin typeface="Roboto" panose="02000000000000000000" pitchFamily="2" charset="0"/>
            <a:ea typeface="Roboto" panose="02000000000000000000" pitchFamily="2" charset="0"/>
            <a:cs typeface="Roboto" panose="02000000000000000000" pitchFamily="2" charset="0"/>
          </a:endParaRPr>
        </a:p>
      </dgm:t>
    </dgm:pt>
    <dgm:pt modelId="{22536CC7-C16F-4861-B4AC-F9A659BE5160}">
      <dgm:prSet phldrT="[Text]" custT="1"/>
      <dgm:spPr/>
      <dgm:t>
        <a:bodyPr/>
        <a:lstStyle/>
        <a:p>
          <a:r>
            <a:rPr lang="de-DE" sz="1600" dirty="0">
              <a:solidFill>
                <a:srgbClr val="0070C0"/>
              </a:solidFill>
              <a:latin typeface="Roboto" panose="02000000000000000000" pitchFamily="2" charset="0"/>
              <a:ea typeface="Roboto" panose="02000000000000000000" pitchFamily="2" charset="0"/>
              <a:cs typeface="Roboto" panose="02000000000000000000" pitchFamily="2" charset="0"/>
            </a:rPr>
            <a:t>Eva-</a:t>
          </a:r>
          <a:r>
            <a:rPr lang="de-DE" sz="1600" dirty="0" err="1">
              <a:solidFill>
                <a:srgbClr val="0070C0"/>
              </a:solidFill>
              <a:latin typeface="Roboto" panose="02000000000000000000" pitchFamily="2" charset="0"/>
              <a:ea typeface="Roboto" panose="02000000000000000000" pitchFamily="2" charset="0"/>
              <a:cs typeface="Roboto" panose="02000000000000000000" pitchFamily="2" charset="0"/>
            </a:rPr>
            <a:t>luation</a:t>
          </a:r>
          <a:endParaRPr lang="de-DE" sz="1600" dirty="0">
            <a:solidFill>
              <a:srgbClr val="0070C0"/>
            </a:solidFill>
            <a:latin typeface="Roboto" panose="02000000000000000000" pitchFamily="2" charset="0"/>
            <a:ea typeface="Roboto" panose="02000000000000000000" pitchFamily="2" charset="0"/>
            <a:cs typeface="Roboto" panose="02000000000000000000" pitchFamily="2" charset="0"/>
          </a:endParaRPr>
        </a:p>
      </dgm:t>
    </dgm:pt>
    <dgm:pt modelId="{6BADFA70-477D-4821-8C76-2A4F043209D5}" type="parTrans" cxnId="{73CED1D9-DD5C-4131-B917-9F0F89286BEA}">
      <dgm:prSet/>
      <dgm:spPr/>
      <dgm:t>
        <a:bodyPr/>
        <a:lstStyle/>
        <a:p>
          <a:endParaRPr lang="de-DE">
            <a:latin typeface="Roboto" panose="02000000000000000000" pitchFamily="2" charset="0"/>
            <a:ea typeface="Roboto" panose="02000000000000000000" pitchFamily="2" charset="0"/>
            <a:cs typeface="Roboto" panose="02000000000000000000" pitchFamily="2" charset="0"/>
          </a:endParaRPr>
        </a:p>
      </dgm:t>
    </dgm:pt>
    <dgm:pt modelId="{FD3C10D5-C73A-44D7-B25B-4B41822CCE4E}" type="sibTrans" cxnId="{73CED1D9-DD5C-4131-B917-9F0F89286BEA}">
      <dgm:prSet/>
      <dgm:spPr/>
      <dgm:t>
        <a:bodyPr/>
        <a:lstStyle/>
        <a:p>
          <a:endParaRPr lang="de-DE">
            <a:latin typeface="Roboto" panose="02000000000000000000" pitchFamily="2" charset="0"/>
            <a:ea typeface="Roboto" panose="02000000000000000000" pitchFamily="2" charset="0"/>
            <a:cs typeface="Roboto" panose="02000000000000000000" pitchFamily="2" charset="0"/>
          </a:endParaRPr>
        </a:p>
      </dgm:t>
    </dgm:pt>
    <dgm:pt modelId="{294A5640-C7FB-4410-9E12-0CD18F289606}">
      <dgm:prSet phldrT="[Text]"/>
      <dgm:spPr/>
      <dgm:t>
        <a:bodyPr/>
        <a:lstStyle/>
        <a:p>
          <a:pPr marL="228600"/>
          <a:r>
            <a:rPr lang="de-DE" dirty="0">
              <a:solidFill>
                <a:schemeClr val="tx2"/>
              </a:solidFill>
              <a:latin typeface="Roboto" panose="02000000000000000000" pitchFamily="2" charset="0"/>
              <a:ea typeface="Roboto" panose="02000000000000000000" pitchFamily="2" charset="0"/>
              <a:cs typeface="Roboto" panose="02000000000000000000" pitchFamily="2" charset="0"/>
            </a:rPr>
            <a:t>Waren unsere Maßnahmen erfolgreich? </a:t>
          </a:r>
        </a:p>
      </dgm:t>
    </dgm:pt>
    <dgm:pt modelId="{A26E650E-498A-45FB-974A-47BDC3BADE74}" type="parTrans" cxnId="{D751D6F0-B546-43CB-83BE-04ECD0A92582}">
      <dgm:prSet/>
      <dgm:spPr/>
      <dgm:t>
        <a:bodyPr/>
        <a:lstStyle/>
        <a:p>
          <a:endParaRPr lang="de-DE">
            <a:latin typeface="Roboto" panose="02000000000000000000" pitchFamily="2" charset="0"/>
            <a:ea typeface="Roboto" panose="02000000000000000000" pitchFamily="2" charset="0"/>
            <a:cs typeface="Roboto" panose="02000000000000000000" pitchFamily="2" charset="0"/>
          </a:endParaRPr>
        </a:p>
      </dgm:t>
    </dgm:pt>
    <dgm:pt modelId="{FA65AF0B-FFCF-4CB4-939D-C9625CF82E37}" type="sibTrans" cxnId="{D751D6F0-B546-43CB-83BE-04ECD0A92582}">
      <dgm:prSet/>
      <dgm:spPr/>
      <dgm:t>
        <a:bodyPr/>
        <a:lstStyle/>
        <a:p>
          <a:endParaRPr lang="de-DE">
            <a:latin typeface="Roboto" panose="02000000000000000000" pitchFamily="2" charset="0"/>
            <a:ea typeface="Roboto" panose="02000000000000000000" pitchFamily="2" charset="0"/>
            <a:cs typeface="Roboto" panose="02000000000000000000" pitchFamily="2" charset="0"/>
          </a:endParaRPr>
        </a:p>
      </dgm:t>
    </dgm:pt>
    <dgm:pt modelId="{9A1EBB89-C725-4118-8930-20CC906E54B8}">
      <dgm:prSet phldrT="[Text]"/>
      <dgm:spPr/>
      <dgm:t>
        <a:bodyPr/>
        <a:lstStyle/>
        <a:p>
          <a:pPr marL="230400"/>
          <a:r>
            <a:rPr lang="de-DE" dirty="0">
              <a:solidFill>
                <a:schemeClr val="tx2"/>
              </a:solidFill>
              <a:latin typeface="Roboto" panose="02000000000000000000" pitchFamily="2" charset="0"/>
              <a:ea typeface="Roboto" panose="02000000000000000000" pitchFamily="2" charset="0"/>
              <a:cs typeface="Roboto" panose="02000000000000000000" pitchFamily="2" charset="0"/>
            </a:rPr>
            <a:t>Ja/Nein: Weiterentwicklung/Anpassung</a:t>
          </a:r>
        </a:p>
      </dgm:t>
    </dgm:pt>
    <dgm:pt modelId="{F39A5F68-938F-4E63-BAC3-E069A13A60EF}" type="parTrans" cxnId="{9E052B31-0B41-4031-B065-0B789EA35BA5}">
      <dgm:prSet/>
      <dgm:spPr/>
      <dgm:t>
        <a:bodyPr/>
        <a:lstStyle/>
        <a:p>
          <a:endParaRPr lang="de-DE">
            <a:latin typeface="Roboto" panose="02000000000000000000" pitchFamily="2" charset="0"/>
            <a:ea typeface="Roboto" panose="02000000000000000000" pitchFamily="2" charset="0"/>
            <a:cs typeface="Roboto" panose="02000000000000000000" pitchFamily="2" charset="0"/>
          </a:endParaRPr>
        </a:p>
      </dgm:t>
    </dgm:pt>
    <dgm:pt modelId="{0724CA51-CEEE-409A-9CF0-09412A7BECF2}" type="sibTrans" cxnId="{9E052B31-0B41-4031-B065-0B789EA35BA5}">
      <dgm:prSet/>
      <dgm:spPr/>
      <dgm:t>
        <a:bodyPr/>
        <a:lstStyle/>
        <a:p>
          <a:endParaRPr lang="de-DE">
            <a:latin typeface="Roboto" panose="02000000000000000000" pitchFamily="2" charset="0"/>
            <a:ea typeface="Roboto" panose="02000000000000000000" pitchFamily="2" charset="0"/>
            <a:cs typeface="Roboto" panose="02000000000000000000" pitchFamily="2" charset="0"/>
          </a:endParaRPr>
        </a:p>
      </dgm:t>
    </dgm:pt>
    <dgm:pt modelId="{E53B5676-47AD-4DC7-88CC-1E1E763AE093}">
      <dgm:prSet phldrT="[Text]" custT="1"/>
      <dgm:spPr/>
      <dgm:t>
        <a:bodyPr/>
        <a:lstStyle/>
        <a:p>
          <a:pPr marL="230400" marR="0" indent="-2304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2200" dirty="0">
              <a:solidFill>
                <a:schemeClr val="tx2"/>
              </a:solidFill>
              <a:latin typeface="Roboto" panose="02000000000000000000" pitchFamily="2" charset="0"/>
              <a:ea typeface="Roboto" panose="02000000000000000000" pitchFamily="2" charset="0"/>
              <a:cs typeface="Roboto" panose="02000000000000000000" pitchFamily="2" charset="0"/>
            </a:rPr>
            <a:t>Was können wir ändern?</a:t>
          </a:r>
        </a:p>
      </dgm:t>
    </dgm:pt>
    <dgm:pt modelId="{C8CA83A0-81F9-4A19-A3F4-A049B85B1143}" type="parTrans" cxnId="{90B8999D-B4D9-4028-8F6C-641DEC571ABF}">
      <dgm:prSet/>
      <dgm:spPr/>
      <dgm:t>
        <a:bodyPr/>
        <a:lstStyle/>
        <a:p>
          <a:endParaRPr lang="de-DE"/>
        </a:p>
      </dgm:t>
    </dgm:pt>
    <dgm:pt modelId="{8B7D80FD-0964-475D-803B-1B0054DB1D05}" type="sibTrans" cxnId="{90B8999D-B4D9-4028-8F6C-641DEC571ABF}">
      <dgm:prSet/>
      <dgm:spPr/>
      <dgm:t>
        <a:bodyPr/>
        <a:lstStyle/>
        <a:p>
          <a:endParaRPr lang="de-DE"/>
        </a:p>
      </dgm:t>
    </dgm:pt>
    <dgm:pt modelId="{F1E310FE-F0FE-48CA-8460-B4D1E25AEC2D}">
      <dgm:prSet phldrT="[Text]"/>
      <dgm:spPr/>
      <dgm:t>
        <a:bodyPr/>
        <a:lstStyle/>
        <a:p>
          <a:pPr>
            <a:buClrTx/>
            <a:buSzTx/>
            <a:buFont typeface="Arial" panose="020B0604020202020204" pitchFamily="34" charset="0"/>
            <a:buChar char="•"/>
          </a:pPr>
          <a:r>
            <a:rPr lang="de-DE" dirty="0">
              <a:solidFill>
                <a:schemeClr val="tx2"/>
              </a:solidFill>
              <a:latin typeface="Roboto" panose="02000000000000000000" pitchFamily="2" charset="0"/>
              <a:ea typeface="Roboto" panose="02000000000000000000" pitchFamily="2" charset="0"/>
              <a:cs typeface="Roboto" panose="02000000000000000000" pitchFamily="2" charset="0"/>
            </a:rPr>
            <a:t>Was stört uns auf unserem Weg?</a:t>
          </a:r>
        </a:p>
      </dgm:t>
    </dgm:pt>
    <dgm:pt modelId="{9B4D1FED-264E-47F5-85B1-899A39DE3D94}" type="parTrans" cxnId="{7E27B3A1-3276-4673-9868-3E4832EBFF11}">
      <dgm:prSet/>
      <dgm:spPr/>
      <dgm:t>
        <a:bodyPr/>
        <a:lstStyle/>
        <a:p>
          <a:endParaRPr lang="de-DE"/>
        </a:p>
      </dgm:t>
    </dgm:pt>
    <dgm:pt modelId="{EA0E1DB2-5C32-403B-B100-24F53D2B1249}" type="sibTrans" cxnId="{7E27B3A1-3276-4673-9868-3E4832EBFF11}">
      <dgm:prSet/>
      <dgm:spPr/>
      <dgm:t>
        <a:bodyPr/>
        <a:lstStyle/>
        <a:p>
          <a:endParaRPr lang="de-DE"/>
        </a:p>
      </dgm:t>
    </dgm:pt>
    <dgm:pt modelId="{DCA87232-CB55-4C2A-A038-10E7002E49B5}">
      <dgm:prSet phldrT="[Text]" custT="1"/>
      <dgm:spPr/>
      <dgm:t>
        <a:bodyPr/>
        <a:lstStyle/>
        <a:p>
          <a:pPr marL="230400" marR="0" indent="-2304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2200" dirty="0">
              <a:solidFill>
                <a:schemeClr val="tx2"/>
              </a:solidFill>
              <a:latin typeface="Roboto" panose="02000000000000000000" pitchFamily="2" charset="0"/>
              <a:ea typeface="Roboto" panose="02000000000000000000" pitchFamily="2" charset="0"/>
              <a:cs typeface="Roboto" panose="02000000000000000000" pitchFamily="2" charset="0"/>
            </a:rPr>
            <a:t>Wo können Maßnahmen ansetzen?</a:t>
          </a:r>
        </a:p>
      </dgm:t>
    </dgm:pt>
    <dgm:pt modelId="{44262A2E-F94F-4F5B-9968-60C89C528378}" type="parTrans" cxnId="{1768F660-404C-4970-9C38-E3A933653983}">
      <dgm:prSet/>
      <dgm:spPr/>
      <dgm:t>
        <a:bodyPr/>
        <a:lstStyle/>
        <a:p>
          <a:endParaRPr lang="de-DE"/>
        </a:p>
      </dgm:t>
    </dgm:pt>
    <dgm:pt modelId="{5CC533C6-D2E7-4BF9-B529-FD87A54E87C2}" type="sibTrans" cxnId="{1768F660-404C-4970-9C38-E3A933653983}">
      <dgm:prSet/>
      <dgm:spPr/>
      <dgm:t>
        <a:bodyPr/>
        <a:lstStyle/>
        <a:p>
          <a:endParaRPr lang="de-DE"/>
        </a:p>
      </dgm:t>
    </dgm:pt>
    <dgm:pt modelId="{C711A919-B5BA-40BD-B418-9B135B5DE08C}" type="pres">
      <dgm:prSet presAssocID="{EEC89D91-6792-48F4-A78D-85C7B7E9376B}" presName="linearFlow" presStyleCnt="0">
        <dgm:presLayoutVars>
          <dgm:dir/>
          <dgm:animLvl val="lvl"/>
          <dgm:resizeHandles val="exact"/>
        </dgm:presLayoutVars>
      </dgm:prSet>
      <dgm:spPr/>
    </dgm:pt>
    <dgm:pt modelId="{276020FB-8722-4582-8EA7-AEA83A3713A9}" type="pres">
      <dgm:prSet presAssocID="{B95B9534-3246-4FF3-AFCF-36FFEDEAE309}" presName="composite" presStyleCnt="0"/>
      <dgm:spPr/>
    </dgm:pt>
    <dgm:pt modelId="{501BEA8F-8870-4EA7-9920-4E5E12B804BE}" type="pres">
      <dgm:prSet presAssocID="{B95B9534-3246-4FF3-AFCF-36FFEDEAE309}" presName="parentText" presStyleLbl="alignNode1" presStyleIdx="0" presStyleCnt="4">
        <dgm:presLayoutVars>
          <dgm:chMax val="1"/>
          <dgm:bulletEnabled val="1"/>
        </dgm:presLayoutVars>
      </dgm:prSet>
      <dgm:spPr/>
    </dgm:pt>
    <dgm:pt modelId="{7FA99A09-F851-491C-8AD7-D4F7871F6AF2}" type="pres">
      <dgm:prSet presAssocID="{B95B9534-3246-4FF3-AFCF-36FFEDEAE309}" presName="descendantText" presStyleLbl="alignAcc1" presStyleIdx="0" presStyleCnt="4">
        <dgm:presLayoutVars>
          <dgm:bulletEnabled val="1"/>
        </dgm:presLayoutVars>
      </dgm:prSet>
      <dgm:spPr/>
    </dgm:pt>
    <dgm:pt modelId="{31E3FCA2-869F-4525-93D1-0DE5A67F4AA9}" type="pres">
      <dgm:prSet presAssocID="{F21401AC-F0B3-4B1C-A136-8E6448491836}" presName="sp" presStyleCnt="0"/>
      <dgm:spPr/>
    </dgm:pt>
    <dgm:pt modelId="{F5027140-A531-4F49-ABD7-943E41294460}" type="pres">
      <dgm:prSet presAssocID="{4C909A04-773F-4C77-A908-AEEBD97F6EA1}" presName="composite" presStyleCnt="0"/>
      <dgm:spPr/>
    </dgm:pt>
    <dgm:pt modelId="{0739CA22-06A1-4966-863C-3BBD6722AD79}" type="pres">
      <dgm:prSet presAssocID="{4C909A04-773F-4C77-A908-AEEBD97F6EA1}" presName="parentText" presStyleLbl="alignNode1" presStyleIdx="1" presStyleCnt="4">
        <dgm:presLayoutVars>
          <dgm:chMax val="1"/>
          <dgm:bulletEnabled val="1"/>
        </dgm:presLayoutVars>
      </dgm:prSet>
      <dgm:spPr/>
    </dgm:pt>
    <dgm:pt modelId="{70C43AC6-EC72-4931-A337-F8675B34950A}" type="pres">
      <dgm:prSet presAssocID="{4C909A04-773F-4C77-A908-AEEBD97F6EA1}" presName="descendantText" presStyleLbl="alignAcc1" presStyleIdx="1" presStyleCnt="4" custLinFactNeighborX="105" custLinFactNeighborY="-331">
        <dgm:presLayoutVars>
          <dgm:bulletEnabled val="1"/>
        </dgm:presLayoutVars>
      </dgm:prSet>
      <dgm:spPr/>
    </dgm:pt>
    <dgm:pt modelId="{86A04828-E37F-4ED3-B006-562BC82D8CAC}" type="pres">
      <dgm:prSet presAssocID="{D398284B-80BA-48FF-A6B5-EAAA4B1D35C1}" presName="sp" presStyleCnt="0"/>
      <dgm:spPr/>
    </dgm:pt>
    <dgm:pt modelId="{772C5BC6-8188-4ED4-8D1B-5E96994332D0}" type="pres">
      <dgm:prSet presAssocID="{933FF5ED-8C3B-4651-84BC-C79879A68D95}" presName="composite" presStyleCnt="0"/>
      <dgm:spPr/>
    </dgm:pt>
    <dgm:pt modelId="{69AA6B38-C96C-4F66-9961-C5B55ADE7B91}" type="pres">
      <dgm:prSet presAssocID="{933FF5ED-8C3B-4651-84BC-C79879A68D95}" presName="parentText" presStyleLbl="alignNode1" presStyleIdx="2" presStyleCnt="4">
        <dgm:presLayoutVars>
          <dgm:chMax val="1"/>
          <dgm:bulletEnabled val="1"/>
        </dgm:presLayoutVars>
      </dgm:prSet>
      <dgm:spPr/>
    </dgm:pt>
    <dgm:pt modelId="{8A8D892F-1E49-427F-BE53-6FCAF4F39C89}" type="pres">
      <dgm:prSet presAssocID="{933FF5ED-8C3B-4651-84BC-C79879A68D95}" presName="descendantText" presStyleLbl="alignAcc1" presStyleIdx="2" presStyleCnt="4" custLinFactNeighborX="369" custLinFactNeighborY="788">
        <dgm:presLayoutVars>
          <dgm:bulletEnabled val="1"/>
        </dgm:presLayoutVars>
      </dgm:prSet>
      <dgm:spPr/>
    </dgm:pt>
    <dgm:pt modelId="{055A707F-1687-43D3-9CF3-2DE273354D42}" type="pres">
      <dgm:prSet presAssocID="{65300542-A29F-4499-B5AC-95F95EE061C7}" presName="sp" presStyleCnt="0"/>
      <dgm:spPr/>
    </dgm:pt>
    <dgm:pt modelId="{AEF5147F-F4F4-49E6-814B-DCF2D0AE4765}" type="pres">
      <dgm:prSet presAssocID="{22536CC7-C16F-4861-B4AC-F9A659BE5160}" presName="composite" presStyleCnt="0"/>
      <dgm:spPr/>
    </dgm:pt>
    <dgm:pt modelId="{49D14051-D252-4599-B23F-681613CB96A0}" type="pres">
      <dgm:prSet presAssocID="{22536CC7-C16F-4861-B4AC-F9A659BE5160}" presName="parentText" presStyleLbl="alignNode1" presStyleIdx="3" presStyleCnt="4">
        <dgm:presLayoutVars>
          <dgm:chMax val="1"/>
          <dgm:bulletEnabled val="1"/>
        </dgm:presLayoutVars>
      </dgm:prSet>
      <dgm:spPr/>
    </dgm:pt>
    <dgm:pt modelId="{A1CBE0A4-7B41-4DBA-A54A-0D7DD8FA51A7}" type="pres">
      <dgm:prSet presAssocID="{22536CC7-C16F-4861-B4AC-F9A659BE5160}" presName="descendantText" presStyleLbl="alignAcc1" presStyleIdx="3" presStyleCnt="4">
        <dgm:presLayoutVars>
          <dgm:bulletEnabled val="1"/>
        </dgm:presLayoutVars>
      </dgm:prSet>
      <dgm:spPr/>
    </dgm:pt>
  </dgm:ptLst>
  <dgm:cxnLst>
    <dgm:cxn modelId="{38844E04-6EF5-4788-A6B6-1DC8EAA67113}" type="presOf" srcId="{EEC89D91-6792-48F4-A78D-85C7B7E9376B}" destId="{C711A919-B5BA-40BD-B418-9B135B5DE08C}" srcOrd="0" destOrd="0" presId="urn:microsoft.com/office/officeart/2005/8/layout/chevron2"/>
    <dgm:cxn modelId="{6AC23D26-BBDC-4673-BE2E-7A3BDE592854}" type="presOf" srcId="{294A5640-C7FB-4410-9E12-0CD18F289606}" destId="{A1CBE0A4-7B41-4DBA-A54A-0D7DD8FA51A7}" srcOrd="0" destOrd="0" presId="urn:microsoft.com/office/officeart/2005/8/layout/chevron2"/>
    <dgm:cxn modelId="{94503B2B-A887-46DA-9F24-2124951A8260}" type="presOf" srcId="{B95B9534-3246-4FF3-AFCF-36FFEDEAE309}" destId="{501BEA8F-8870-4EA7-9920-4E5E12B804BE}" srcOrd="0" destOrd="0" presId="urn:microsoft.com/office/officeart/2005/8/layout/chevron2"/>
    <dgm:cxn modelId="{FE974C2E-2527-4706-92F6-CB25254A881B}" type="presOf" srcId="{54AAC563-E1F5-4DD3-A352-3F1DB2731EF0}" destId="{7FA99A09-F851-491C-8AD7-D4F7871F6AF2}" srcOrd="0" destOrd="0" presId="urn:microsoft.com/office/officeart/2005/8/layout/chevron2"/>
    <dgm:cxn modelId="{9E052B31-0B41-4031-B065-0B789EA35BA5}" srcId="{294A5640-C7FB-4410-9E12-0CD18F289606}" destId="{9A1EBB89-C725-4118-8930-20CC906E54B8}" srcOrd="0" destOrd="0" parTransId="{F39A5F68-938F-4E63-BAC3-E069A13A60EF}" sibTransId="{0724CA51-CEEE-409A-9CF0-09412A7BECF2}"/>
    <dgm:cxn modelId="{632BEB5D-3017-4DD4-98B4-636D876C580B}" srcId="{EEC89D91-6792-48F4-A78D-85C7B7E9376B}" destId="{4C909A04-773F-4C77-A908-AEEBD97F6EA1}" srcOrd="1" destOrd="0" parTransId="{C9505DD5-B956-4859-9E76-1FC912C7184D}" sibTransId="{D398284B-80BA-48FF-A6B5-EAAA4B1D35C1}"/>
    <dgm:cxn modelId="{8433E55F-3FDE-4AC9-B389-5521A3DBE8AB}" type="presOf" srcId="{22536CC7-C16F-4861-B4AC-F9A659BE5160}" destId="{49D14051-D252-4599-B23F-681613CB96A0}" srcOrd="0" destOrd="0" presId="urn:microsoft.com/office/officeart/2005/8/layout/chevron2"/>
    <dgm:cxn modelId="{1768F660-404C-4970-9C38-E3A933653983}" srcId="{4C909A04-773F-4C77-A908-AEEBD97F6EA1}" destId="{DCA87232-CB55-4C2A-A038-10E7002E49B5}" srcOrd="1" destOrd="0" parTransId="{44262A2E-F94F-4F5B-9968-60C89C528378}" sibTransId="{5CC533C6-D2E7-4BF9-B529-FD87A54E87C2}"/>
    <dgm:cxn modelId="{9F8B5F50-1685-44C6-9635-06E139CE6833}" type="presOf" srcId="{E53B5676-47AD-4DC7-88CC-1E1E763AE093}" destId="{70C43AC6-EC72-4931-A337-F8675B34950A}" srcOrd="0" destOrd="0" presId="urn:microsoft.com/office/officeart/2005/8/layout/chevron2"/>
    <dgm:cxn modelId="{54EAFB50-3484-4402-8E51-EE18D1C2668E}" type="presOf" srcId="{933FF5ED-8C3B-4651-84BC-C79879A68D95}" destId="{69AA6B38-C96C-4F66-9961-C5B55ADE7B91}" srcOrd="0" destOrd="0" presId="urn:microsoft.com/office/officeart/2005/8/layout/chevron2"/>
    <dgm:cxn modelId="{6FCEC855-BD92-4270-8D50-BD2446604B43}" type="presOf" srcId="{F1E310FE-F0FE-48CA-8460-B4D1E25AEC2D}" destId="{7FA99A09-F851-491C-8AD7-D4F7871F6AF2}" srcOrd="0" destOrd="1" presId="urn:microsoft.com/office/officeart/2005/8/layout/chevron2"/>
    <dgm:cxn modelId="{CF6E2777-458F-4495-AD4B-CC5E5DD3A97C}" srcId="{B95B9534-3246-4FF3-AFCF-36FFEDEAE309}" destId="{54AAC563-E1F5-4DD3-A352-3F1DB2731EF0}" srcOrd="0" destOrd="0" parTransId="{0B212E5D-B117-48E8-93F5-87C6BCDC10FA}" sibTransId="{A19D1CEC-362B-4DCB-810A-46A5C9C2A241}"/>
    <dgm:cxn modelId="{8F675F7E-C922-4AC4-A5F8-1392A5C9E0EB}" type="presOf" srcId="{70E5E5D6-EC99-4DE0-9AE6-49D084749960}" destId="{8A8D892F-1E49-427F-BE53-6FCAF4F39C89}" srcOrd="0" destOrd="0" presId="urn:microsoft.com/office/officeart/2005/8/layout/chevron2"/>
    <dgm:cxn modelId="{AA3CA37F-4E21-4042-B0B0-8C96A2791C08}" srcId="{EEC89D91-6792-48F4-A78D-85C7B7E9376B}" destId="{933FF5ED-8C3B-4651-84BC-C79879A68D95}" srcOrd="2" destOrd="0" parTransId="{784648ED-7307-440D-AC72-8164E5CC0E4B}" sibTransId="{65300542-A29F-4499-B5AC-95F95EE061C7}"/>
    <dgm:cxn modelId="{F7E4148B-DBEB-4C6C-AECA-47C0E39E02DA}" srcId="{EEC89D91-6792-48F4-A78D-85C7B7E9376B}" destId="{B95B9534-3246-4FF3-AFCF-36FFEDEAE309}" srcOrd="0" destOrd="0" parTransId="{4607E67B-C679-4573-9547-5FE098781389}" sibTransId="{F21401AC-F0B3-4B1C-A136-8E6448491836}"/>
    <dgm:cxn modelId="{063C4A95-3392-46F1-9606-03DA11BBB54C}" srcId="{933FF5ED-8C3B-4651-84BC-C79879A68D95}" destId="{06E8F110-BE8B-4610-BA6A-DDFAA74E214E}" srcOrd="1" destOrd="0" parTransId="{970A50AF-2620-4642-8BFF-4FB951158A44}" sibTransId="{D85ABC91-C2BC-44EB-AC5A-961A6971B0CC}"/>
    <dgm:cxn modelId="{90B8999D-B4D9-4028-8F6C-641DEC571ABF}" srcId="{4C909A04-773F-4C77-A908-AEEBD97F6EA1}" destId="{E53B5676-47AD-4DC7-88CC-1E1E763AE093}" srcOrd="0" destOrd="0" parTransId="{C8CA83A0-81F9-4A19-A3F4-A049B85B1143}" sibTransId="{8B7D80FD-0964-475D-803B-1B0054DB1D05}"/>
    <dgm:cxn modelId="{7E27B3A1-3276-4673-9868-3E4832EBFF11}" srcId="{B95B9534-3246-4FF3-AFCF-36FFEDEAE309}" destId="{F1E310FE-F0FE-48CA-8460-B4D1E25AEC2D}" srcOrd="1" destOrd="0" parTransId="{9B4D1FED-264E-47F5-85B1-899A39DE3D94}" sibTransId="{EA0E1DB2-5C32-403B-B100-24F53D2B1249}"/>
    <dgm:cxn modelId="{6B0BEAAA-7F26-4843-84D7-DCB5D470A60B}" type="presOf" srcId="{06E8F110-BE8B-4610-BA6A-DDFAA74E214E}" destId="{8A8D892F-1E49-427F-BE53-6FCAF4F39C89}" srcOrd="0" destOrd="1" presId="urn:microsoft.com/office/officeart/2005/8/layout/chevron2"/>
    <dgm:cxn modelId="{209668AD-0924-4E35-A1CD-B99A0BA55809}" type="presOf" srcId="{DCA87232-CB55-4C2A-A038-10E7002E49B5}" destId="{70C43AC6-EC72-4931-A337-F8675B34950A}" srcOrd="0" destOrd="1" presId="urn:microsoft.com/office/officeart/2005/8/layout/chevron2"/>
    <dgm:cxn modelId="{DBCAC6B5-E9AC-4E73-949A-CB099FC8DB48}" type="presOf" srcId="{9A1EBB89-C725-4118-8930-20CC906E54B8}" destId="{A1CBE0A4-7B41-4DBA-A54A-0D7DD8FA51A7}" srcOrd="0" destOrd="1" presId="urn:microsoft.com/office/officeart/2005/8/layout/chevron2"/>
    <dgm:cxn modelId="{73CED1D9-DD5C-4131-B917-9F0F89286BEA}" srcId="{EEC89D91-6792-48F4-A78D-85C7B7E9376B}" destId="{22536CC7-C16F-4861-B4AC-F9A659BE5160}" srcOrd="3" destOrd="0" parTransId="{6BADFA70-477D-4821-8C76-2A4F043209D5}" sibTransId="{FD3C10D5-C73A-44D7-B25B-4B41822CCE4E}"/>
    <dgm:cxn modelId="{EA400BDC-7231-4D79-B7CA-C0872E25482B}" srcId="{933FF5ED-8C3B-4651-84BC-C79879A68D95}" destId="{70E5E5D6-EC99-4DE0-9AE6-49D084749960}" srcOrd="0" destOrd="0" parTransId="{02DF2CE2-7350-4D4A-9701-058A157DB403}" sibTransId="{9D734132-D1C8-4A6A-B953-165AAC4A2E0D}"/>
    <dgm:cxn modelId="{D751D6F0-B546-43CB-83BE-04ECD0A92582}" srcId="{22536CC7-C16F-4861-B4AC-F9A659BE5160}" destId="{294A5640-C7FB-4410-9E12-0CD18F289606}" srcOrd="0" destOrd="0" parTransId="{A26E650E-498A-45FB-974A-47BDC3BADE74}" sibTransId="{FA65AF0B-FFCF-4CB4-939D-C9625CF82E37}"/>
    <dgm:cxn modelId="{E236FEFF-5D0D-42A7-8640-7E147125A54E}" type="presOf" srcId="{4C909A04-773F-4C77-A908-AEEBD97F6EA1}" destId="{0739CA22-06A1-4966-863C-3BBD6722AD79}" srcOrd="0" destOrd="0" presId="urn:microsoft.com/office/officeart/2005/8/layout/chevron2"/>
    <dgm:cxn modelId="{AC1B5AB3-8889-4693-9A4F-4C3DC29C6727}" type="presParOf" srcId="{C711A919-B5BA-40BD-B418-9B135B5DE08C}" destId="{276020FB-8722-4582-8EA7-AEA83A3713A9}" srcOrd="0" destOrd="0" presId="urn:microsoft.com/office/officeart/2005/8/layout/chevron2"/>
    <dgm:cxn modelId="{A70193F9-8017-40A3-83DF-7839C552F170}" type="presParOf" srcId="{276020FB-8722-4582-8EA7-AEA83A3713A9}" destId="{501BEA8F-8870-4EA7-9920-4E5E12B804BE}" srcOrd="0" destOrd="0" presId="urn:microsoft.com/office/officeart/2005/8/layout/chevron2"/>
    <dgm:cxn modelId="{8EE2074E-778A-4600-B625-32E9C0288B2F}" type="presParOf" srcId="{276020FB-8722-4582-8EA7-AEA83A3713A9}" destId="{7FA99A09-F851-491C-8AD7-D4F7871F6AF2}" srcOrd="1" destOrd="0" presId="urn:microsoft.com/office/officeart/2005/8/layout/chevron2"/>
    <dgm:cxn modelId="{CEBF9D09-A1AB-4BCD-B758-0DBED92A69DC}" type="presParOf" srcId="{C711A919-B5BA-40BD-B418-9B135B5DE08C}" destId="{31E3FCA2-869F-4525-93D1-0DE5A67F4AA9}" srcOrd="1" destOrd="0" presId="urn:microsoft.com/office/officeart/2005/8/layout/chevron2"/>
    <dgm:cxn modelId="{625BFDBC-C9DA-4A0D-844F-1D86A2E23CD6}" type="presParOf" srcId="{C711A919-B5BA-40BD-B418-9B135B5DE08C}" destId="{F5027140-A531-4F49-ABD7-943E41294460}" srcOrd="2" destOrd="0" presId="urn:microsoft.com/office/officeart/2005/8/layout/chevron2"/>
    <dgm:cxn modelId="{C1C1BB58-46B8-4C53-AB79-10FDBD5846CC}" type="presParOf" srcId="{F5027140-A531-4F49-ABD7-943E41294460}" destId="{0739CA22-06A1-4966-863C-3BBD6722AD79}" srcOrd="0" destOrd="0" presId="urn:microsoft.com/office/officeart/2005/8/layout/chevron2"/>
    <dgm:cxn modelId="{CFB8F2DD-5A39-47C1-8F14-3BB3DB71A636}" type="presParOf" srcId="{F5027140-A531-4F49-ABD7-943E41294460}" destId="{70C43AC6-EC72-4931-A337-F8675B34950A}" srcOrd="1" destOrd="0" presId="urn:microsoft.com/office/officeart/2005/8/layout/chevron2"/>
    <dgm:cxn modelId="{E1821E7E-FA70-4F7F-AB5B-A69537503354}" type="presParOf" srcId="{C711A919-B5BA-40BD-B418-9B135B5DE08C}" destId="{86A04828-E37F-4ED3-B006-562BC82D8CAC}" srcOrd="3" destOrd="0" presId="urn:microsoft.com/office/officeart/2005/8/layout/chevron2"/>
    <dgm:cxn modelId="{23DA60E4-9007-4F7D-AAA7-C3B99F989C75}" type="presParOf" srcId="{C711A919-B5BA-40BD-B418-9B135B5DE08C}" destId="{772C5BC6-8188-4ED4-8D1B-5E96994332D0}" srcOrd="4" destOrd="0" presId="urn:microsoft.com/office/officeart/2005/8/layout/chevron2"/>
    <dgm:cxn modelId="{17C97242-84FB-4D47-9815-F770493C9990}" type="presParOf" srcId="{772C5BC6-8188-4ED4-8D1B-5E96994332D0}" destId="{69AA6B38-C96C-4F66-9961-C5B55ADE7B91}" srcOrd="0" destOrd="0" presId="urn:microsoft.com/office/officeart/2005/8/layout/chevron2"/>
    <dgm:cxn modelId="{62E93C23-A65B-4CC5-9654-5660FD0D36FB}" type="presParOf" srcId="{772C5BC6-8188-4ED4-8D1B-5E96994332D0}" destId="{8A8D892F-1E49-427F-BE53-6FCAF4F39C89}" srcOrd="1" destOrd="0" presId="urn:microsoft.com/office/officeart/2005/8/layout/chevron2"/>
    <dgm:cxn modelId="{479E3EE7-3C3F-4A83-94A3-D671BF98EA57}" type="presParOf" srcId="{C711A919-B5BA-40BD-B418-9B135B5DE08C}" destId="{055A707F-1687-43D3-9CF3-2DE273354D42}" srcOrd="5" destOrd="0" presId="urn:microsoft.com/office/officeart/2005/8/layout/chevron2"/>
    <dgm:cxn modelId="{A671ADDE-C379-4DF3-8C0D-4BE46CDD7B1E}" type="presParOf" srcId="{C711A919-B5BA-40BD-B418-9B135B5DE08C}" destId="{AEF5147F-F4F4-49E6-814B-DCF2D0AE4765}" srcOrd="6" destOrd="0" presId="urn:microsoft.com/office/officeart/2005/8/layout/chevron2"/>
    <dgm:cxn modelId="{175EA085-F608-4E73-B70F-9BC93947E94E}" type="presParOf" srcId="{AEF5147F-F4F4-49E6-814B-DCF2D0AE4765}" destId="{49D14051-D252-4599-B23F-681613CB96A0}" srcOrd="0" destOrd="0" presId="urn:microsoft.com/office/officeart/2005/8/layout/chevron2"/>
    <dgm:cxn modelId="{DD67A862-49E1-41E2-B7F9-E85EC162DFEA}" type="presParOf" srcId="{AEF5147F-F4F4-49E6-814B-DCF2D0AE4765}" destId="{A1CBE0A4-7B41-4DBA-A54A-0D7DD8FA51A7}"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EC89D91-6792-48F4-A78D-85C7B7E9376B}"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de-DE"/>
        </a:p>
      </dgm:t>
    </dgm:pt>
    <dgm:pt modelId="{B95B9534-3246-4FF3-AFCF-36FFEDEAE309}">
      <dgm:prSet phldrT="[Text]" custT="1"/>
      <dgm:spPr/>
      <dgm:t>
        <a:bodyPr/>
        <a:lstStyle/>
        <a:p>
          <a:r>
            <a:rPr lang="de-DE" sz="1800" b="0" dirty="0">
              <a:solidFill>
                <a:srgbClr val="0070C0"/>
              </a:solidFill>
              <a:latin typeface="Roboto" panose="02000000000000000000" pitchFamily="2" charset="0"/>
              <a:ea typeface="Roboto" panose="02000000000000000000" pitchFamily="2" charset="0"/>
              <a:cs typeface="Roboto" panose="02000000000000000000" pitchFamily="2" charset="0"/>
            </a:rPr>
            <a:t>Analyse</a:t>
          </a:r>
        </a:p>
      </dgm:t>
    </dgm:pt>
    <dgm:pt modelId="{4607E67B-C679-4573-9547-5FE098781389}" type="parTrans" cxnId="{F7E4148B-DBEB-4C6C-AECA-47C0E39E02DA}">
      <dgm:prSet/>
      <dgm:spPr/>
      <dgm:t>
        <a:bodyPr/>
        <a:lstStyle/>
        <a:p>
          <a:endParaRPr lang="de-DE">
            <a:latin typeface="Roboto" panose="02000000000000000000" pitchFamily="2" charset="0"/>
            <a:ea typeface="Roboto" panose="02000000000000000000" pitchFamily="2" charset="0"/>
            <a:cs typeface="Roboto" panose="02000000000000000000" pitchFamily="2" charset="0"/>
          </a:endParaRPr>
        </a:p>
      </dgm:t>
    </dgm:pt>
    <dgm:pt modelId="{F21401AC-F0B3-4B1C-A136-8E6448491836}" type="sibTrans" cxnId="{F7E4148B-DBEB-4C6C-AECA-47C0E39E02DA}">
      <dgm:prSet/>
      <dgm:spPr/>
      <dgm:t>
        <a:bodyPr/>
        <a:lstStyle/>
        <a:p>
          <a:endParaRPr lang="de-DE">
            <a:latin typeface="Roboto" panose="02000000000000000000" pitchFamily="2" charset="0"/>
            <a:ea typeface="Roboto" panose="02000000000000000000" pitchFamily="2" charset="0"/>
            <a:cs typeface="Roboto" panose="02000000000000000000" pitchFamily="2" charset="0"/>
          </a:endParaRPr>
        </a:p>
      </dgm:t>
    </dgm:pt>
    <dgm:pt modelId="{54AAC563-E1F5-4DD3-A352-3F1DB2731EF0}">
      <dgm:prSet phldrT="[Text]" custT="1"/>
      <dgm:spPr/>
      <dgm:t>
        <a:bodyPr/>
        <a:lstStyle/>
        <a:p>
          <a:r>
            <a:rPr lang="de-DE" sz="2400" dirty="0">
              <a:solidFill>
                <a:schemeClr val="tx2"/>
              </a:solidFill>
              <a:latin typeface="Roboto" panose="02000000000000000000" pitchFamily="2" charset="0"/>
              <a:ea typeface="Roboto" panose="02000000000000000000" pitchFamily="2" charset="0"/>
              <a:cs typeface="Roboto" panose="02000000000000000000" pitchFamily="2" charset="0"/>
            </a:rPr>
            <a:t>Wie sind wir unterwegs?</a:t>
          </a:r>
        </a:p>
      </dgm:t>
    </dgm:pt>
    <dgm:pt modelId="{0B212E5D-B117-48E8-93F5-87C6BCDC10FA}" type="parTrans" cxnId="{CF6E2777-458F-4495-AD4B-CC5E5DD3A97C}">
      <dgm:prSet/>
      <dgm:spPr/>
      <dgm:t>
        <a:bodyPr/>
        <a:lstStyle/>
        <a:p>
          <a:endParaRPr lang="de-DE">
            <a:latin typeface="Roboto" panose="02000000000000000000" pitchFamily="2" charset="0"/>
            <a:ea typeface="Roboto" panose="02000000000000000000" pitchFamily="2" charset="0"/>
            <a:cs typeface="Roboto" panose="02000000000000000000" pitchFamily="2" charset="0"/>
          </a:endParaRPr>
        </a:p>
      </dgm:t>
    </dgm:pt>
    <dgm:pt modelId="{A19D1CEC-362B-4DCB-810A-46A5C9C2A241}" type="sibTrans" cxnId="{CF6E2777-458F-4495-AD4B-CC5E5DD3A97C}">
      <dgm:prSet/>
      <dgm:spPr/>
      <dgm:t>
        <a:bodyPr/>
        <a:lstStyle/>
        <a:p>
          <a:endParaRPr lang="de-DE">
            <a:latin typeface="Roboto" panose="02000000000000000000" pitchFamily="2" charset="0"/>
            <a:ea typeface="Roboto" panose="02000000000000000000" pitchFamily="2" charset="0"/>
            <a:cs typeface="Roboto" panose="02000000000000000000" pitchFamily="2" charset="0"/>
          </a:endParaRPr>
        </a:p>
      </dgm:t>
    </dgm:pt>
    <dgm:pt modelId="{403F3605-6296-41AB-9F0E-FACB6AF6F3D2}">
      <dgm:prSet phldrT="[Text]" custT="1"/>
      <dgm:spPr/>
      <dgm:t>
        <a:bodyPr/>
        <a:lstStyle/>
        <a:p>
          <a:r>
            <a:rPr lang="de-DE" sz="2400" dirty="0">
              <a:solidFill>
                <a:schemeClr val="tx2"/>
              </a:solidFill>
              <a:latin typeface="Roboto" panose="02000000000000000000" pitchFamily="2" charset="0"/>
              <a:ea typeface="Roboto" panose="02000000000000000000" pitchFamily="2" charset="0"/>
              <a:cs typeface="Roboto" panose="02000000000000000000" pitchFamily="2" charset="0"/>
            </a:rPr>
            <a:t>Was stört uns auf unserem Weg?</a:t>
          </a:r>
        </a:p>
      </dgm:t>
    </dgm:pt>
    <dgm:pt modelId="{7AF3BED4-8C8D-4F0D-B653-0574392E0F7C}" type="parTrans" cxnId="{15A7CB24-D185-41B0-93EF-88ABA1040EDF}">
      <dgm:prSet/>
      <dgm:spPr/>
      <dgm:t>
        <a:bodyPr/>
        <a:lstStyle/>
        <a:p>
          <a:endParaRPr lang="de-DE"/>
        </a:p>
      </dgm:t>
    </dgm:pt>
    <dgm:pt modelId="{DC99B9B9-0E8F-411E-B496-92C88C3FD49F}" type="sibTrans" cxnId="{15A7CB24-D185-41B0-93EF-88ABA1040EDF}">
      <dgm:prSet/>
      <dgm:spPr/>
      <dgm:t>
        <a:bodyPr/>
        <a:lstStyle/>
        <a:p>
          <a:endParaRPr lang="de-DE"/>
        </a:p>
      </dgm:t>
    </dgm:pt>
    <dgm:pt modelId="{C711A919-B5BA-40BD-B418-9B135B5DE08C}" type="pres">
      <dgm:prSet presAssocID="{EEC89D91-6792-48F4-A78D-85C7B7E9376B}" presName="linearFlow" presStyleCnt="0">
        <dgm:presLayoutVars>
          <dgm:dir/>
          <dgm:animLvl val="lvl"/>
          <dgm:resizeHandles val="exact"/>
        </dgm:presLayoutVars>
      </dgm:prSet>
      <dgm:spPr/>
    </dgm:pt>
    <dgm:pt modelId="{276020FB-8722-4582-8EA7-AEA83A3713A9}" type="pres">
      <dgm:prSet presAssocID="{B95B9534-3246-4FF3-AFCF-36FFEDEAE309}" presName="composite" presStyleCnt="0"/>
      <dgm:spPr/>
    </dgm:pt>
    <dgm:pt modelId="{501BEA8F-8870-4EA7-9920-4E5E12B804BE}" type="pres">
      <dgm:prSet presAssocID="{B95B9534-3246-4FF3-AFCF-36FFEDEAE309}" presName="parentText" presStyleLbl="alignNode1" presStyleIdx="0" presStyleCnt="1" custScaleY="120897" custLinFactNeighborX="-2127" custLinFactNeighborY="-10423">
        <dgm:presLayoutVars>
          <dgm:chMax val="1"/>
          <dgm:bulletEnabled val="1"/>
        </dgm:presLayoutVars>
      </dgm:prSet>
      <dgm:spPr/>
    </dgm:pt>
    <dgm:pt modelId="{7FA99A09-F851-491C-8AD7-D4F7871F6AF2}" type="pres">
      <dgm:prSet presAssocID="{B95B9534-3246-4FF3-AFCF-36FFEDEAE309}" presName="descendantText" presStyleLbl="alignAcc1" presStyleIdx="0" presStyleCnt="1" custScaleY="131946">
        <dgm:presLayoutVars>
          <dgm:bulletEnabled val="1"/>
        </dgm:presLayoutVars>
      </dgm:prSet>
      <dgm:spPr/>
    </dgm:pt>
  </dgm:ptLst>
  <dgm:cxnLst>
    <dgm:cxn modelId="{38844E04-6EF5-4788-A6B6-1DC8EAA67113}" type="presOf" srcId="{EEC89D91-6792-48F4-A78D-85C7B7E9376B}" destId="{C711A919-B5BA-40BD-B418-9B135B5DE08C}" srcOrd="0" destOrd="0" presId="urn:microsoft.com/office/officeart/2005/8/layout/chevron2"/>
    <dgm:cxn modelId="{15A7CB24-D185-41B0-93EF-88ABA1040EDF}" srcId="{B95B9534-3246-4FF3-AFCF-36FFEDEAE309}" destId="{403F3605-6296-41AB-9F0E-FACB6AF6F3D2}" srcOrd="1" destOrd="0" parTransId="{7AF3BED4-8C8D-4F0D-B653-0574392E0F7C}" sibTransId="{DC99B9B9-0E8F-411E-B496-92C88C3FD49F}"/>
    <dgm:cxn modelId="{94503B2B-A887-46DA-9F24-2124951A8260}" type="presOf" srcId="{B95B9534-3246-4FF3-AFCF-36FFEDEAE309}" destId="{501BEA8F-8870-4EA7-9920-4E5E12B804BE}" srcOrd="0" destOrd="0" presId="urn:microsoft.com/office/officeart/2005/8/layout/chevron2"/>
    <dgm:cxn modelId="{FE974C2E-2527-4706-92F6-CB25254A881B}" type="presOf" srcId="{54AAC563-E1F5-4DD3-A352-3F1DB2731EF0}" destId="{7FA99A09-F851-491C-8AD7-D4F7871F6AF2}" srcOrd="0" destOrd="0" presId="urn:microsoft.com/office/officeart/2005/8/layout/chevron2"/>
    <dgm:cxn modelId="{CF6E2777-458F-4495-AD4B-CC5E5DD3A97C}" srcId="{B95B9534-3246-4FF3-AFCF-36FFEDEAE309}" destId="{54AAC563-E1F5-4DD3-A352-3F1DB2731EF0}" srcOrd="0" destOrd="0" parTransId="{0B212E5D-B117-48E8-93F5-87C6BCDC10FA}" sibTransId="{A19D1CEC-362B-4DCB-810A-46A5C9C2A241}"/>
    <dgm:cxn modelId="{5E634159-8874-44CD-B760-8ADCBE000B68}" type="presOf" srcId="{403F3605-6296-41AB-9F0E-FACB6AF6F3D2}" destId="{7FA99A09-F851-491C-8AD7-D4F7871F6AF2}" srcOrd="0" destOrd="1" presId="urn:microsoft.com/office/officeart/2005/8/layout/chevron2"/>
    <dgm:cxn modelId="{F7E4148B-DBEB-4C6C-AECA-47C0E39E02DA}" srcId="{EEC89D91-6792-48F4-A78D-85C7B7E9376B}" destId="{B95B9534-3246-4FF3-AFCF-36FFEDEAE309}" srcOrd="0" destOrd="0" parTransId="{4607E67B-C679-4573-9547-5FE098781389}" sibTransId="{F21401AC-F0B3-4B1C-A136-8E6448491836}"/>
    <dgm:cxn modelId="{AC1B5AB3-8889-4693-9A4F-4C3DC29C6727}" type="presParOf" srcId="{C711A919-B5BA-40BD-B418-9B135B5DE08C}" destId="{276020FB-8722-4582-8EA7-AEA83A3713A9}" srcOrd="0" destOrd="0" presId="urn:microsoft.com/office/officeart/2005/8/layout/chevron2"/>
    <dgm:cxn modelId="{A70193F9-8017-40A3-83DF-7839C552F170}" type="presParOf" srcId="{276020FB-8722-4582-8EA7-AEA83A3713A9}" destId="{501BEA8F-8870-4EA7-9920-4E5E12B804BE}" srcOrd="0" destOrd="0" presId="urn:microsoft.com/office/officeart/2005/8/layout/chevron2"/>
    <dgm:cxn modelId="{8EE2074E-778A-4600-B625-32E9C0288B2F}" type="presParOf" srcId="{276020FB-8722-4582-8EA7-AEA83A3713A9}" destId="{7FA99A09-F851-491C-8AD7-D4F7871F6AF2}"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EC89D91-6792-48F4-A78D-85C7B7E9376B}"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de-DE"/>
        </a:p>
      </dgm:t>
    </dgm:pt>
    <dgm:pt modelId="{B95B9534-3246-4FF3-AFCF-36FFEDEAE309}">
      <dgm:prSet phldrT="[Text]" custT="1"/>
      <dgm:spPr/>
      <dgm:t>
        <a:bodyPr/>
        <a:lstStyle/>
        <a:p>
          <a:r>
            <a:rPr lang="de-DE" sz="1800" b="0" dirty="0">
              <a:solidFill>
                <a:srgbClr val="0070C0"/>
              </a:solidFill>
              <a:latin typeface="Roboto" panose="02000000000000000000" pitchFamily="2" charset="0"/>
              <a:ea typeface="Roboto" panose="02000000000000000000" pitchFamily="2" charset="0"/>
              <a:cs typeface="Roboto" panose="02000000000000000000" pitchFamily="2" charset="0"/>
            </a:rPr>
            <a:t>Entwicklung</a:t>
          </a:r>
        </a:p>
      </dgm:t>
    </dgm:pt>
    <dgm:pt modelId="{4607E67B-C679-4573-9547-5FE098781389}" type="parTrans" cxnId="{F7E4148B-DBEB-4C6C-AECA-47C0E39E02DA}">
      <dgm:prSet/>
      <dgm:spPr/>
      <dgm:t>
        <a:bodyPr/>
        <a:lstStyle/>
        <a:p>
          <a:endParaRPr lang="de-DE">
            <a:latin typeface="Roboto" panose="02000000000000000000" pitchFamily="2" charset="0"/>
            <a:ea typeface="Roboto" panose="02000000000000000000" pitchFamily="2" charset="0"/>
            <a:cs typeface="Roboto" panose="02000000000000000000" pitchFamily="2" charset="0"/>
          </a:endParaRPr>
        </a:p>
      </dgm:t>
    </dgm:pt>
    <dgm:pt modelId="{F21401AC-F0B3-4B1C-A136-8E6448491836}" type="sibTrans" cxnId="{F7E4148B-DBEB-4C6C-AECA-47C0E39E02DA}">
      <dgm:prSet/>
      <dgm:spPr/>
      <dgm:t>
        <a:bodyPr/>
        <a:lstStyle/>
        <a:p>
          <a:endParaRPr lang="de-DE">
            <a:latin typeface="Roboto" panose="02000000000000000000" pitchFamily="2" charset="0"/>
            <a:ea typeface="Roboto" panose="02000000000000000000" pitchFamily="2" charset="0"/>
            <a:cs typeface="Roboto" panose="02000000000000000000" pitchFamily="2" charset="0"/>
          </a:endParaRPr>
        </a:p>
      </dgm:t>
    </dgm:pt>
    <dgm:pt modelId="{54AAC563-E1F5-4DD3-A352-3F1DB2731EF0}">
      <dgm:prSet phldrT="[Text]" custT="1"/>
      <dgm:spPr/>
      <dgm:t>
        <a:bodyPr/>
        <a:lstStyle/>
        <a:p>
          <a:r>
            <a:rPr lang="de-DE" sz="2400" dirty="0">
              <a:solidFill>
                <a:schemeClr val="tx2"/>
              </a:solidFill>
              <a:latin typeface="Roboto" panose="02000000000000000000" pitchFamily="2" charset="0"/>
              <a:ea typeface="Roboto" panose="02000000000000000000" pitchFamily="2" charset="0"/>
              <a:cs typeface="Roboto" panose="02000000000000000000" pitchFamily="2" charset="0"/>
            </a:rPr>
            <a:t>Was können wir ändern?</a:t>
          </a:r>
        </a:p>
      </dgm:t>
    </dgm:pt>
    <dgm:pt modelId="{0B212E5D-B117-48E8-93F5-87C6BCDC10FA}" type="parTrans" cxnId="{CF6E2777-458F-4495-AD4B-CC5E5DD3A97C}">
      <dgm:prSet/>
      <dgm:spPr/>
      <dgm:t>
        <a:bodyPr/>
        <a:lstStyle/>
        <a:p>
          <a:endParaRPr lang="de-DE">
            <a:latin typeface="Roboto" panose="02000000000000000000" pitchFamily="2" charset="0"/>
            <a:ea typeface="Roboto" panose="02000000000000000000" pitchFamily="2" charset="0"/>
            <a:cs typeface="Roboto" panose="02000000000000000000" pitchFamily="2" charset="0"/>
          </a:endParaRPr>
        </a:p>
      </dgm:t>
    </dgm:pt>
    <dgm:pt modelId="{A19D1CEC-362B-4DCB-810A-46A5C9C2A241}" type="sibTrans" cxnId="{CF6E2777-458F-4495-AD4B-CC5E5DD3A97C}">
      <dgm:prSet/>
      <dgm:spPr/>
      <dgm:t>
        <a:bodyPr/>
        <a:lstStyle/>
        <a:p>
          <a:endParaRPr lang="de-DE">
            <a:latin typeface="Roboto" panose="02000000000000000000" pitchFamily="2" charset="0"/>
            <a:ea typeface="Roboto" panose="02000000000000000000" pitchFamily="2" charset="0"/>
            <a:cs typeface="Roboto" panose="02000000000000000000" pitchFamily="2" charset="0"/>
          </a:endParaRPr>
        </a:p>
      </dgm:t>
    </dgm:pt>
    <dgm:pt modelId="{403F3605-6296-41AB-9F0E-FACB6AF6F3D2}">
      <dgm:prSet phldrT="[Text]" custT="1"/>
      <dgm:spPr/>
      <dgm:t>
        <a:bodyPr/>
        <a:lstStyle/>
        <a:p>
          <a:r>
            <a:rPr lang="de-DE" sz="2400" dirty="0">
              <a:solidFill>
                <a:schemeClr val="tx2"/>
              </a:solidFill>
              <a:latin typeface="Roboto" panose="02000000000000000000" pitchFamily="2" charset="0"/>
              <a:ea typeface="Roboto" panose="02000000000000000000" pitchFamily="2" charset="0"/>
              <a:cs typeface="Roboto" panose="02000000000000000000" pitchFamily="2" charset="0"/>
            </a:rPr>
            <a:t>Wo können Maßnahmen ansetzen?</a:t>
          </a:r>
        </a:p>
      </dgm:t>
    </dgm:pt>
    <dgm:pt modelId="{7AF3BED4-8C8D-4F0D-B653-0574392E0F7C}" type="parTrans" cxnId="{15A7CB24-D185-41B0-93EF-88ABA1040EDF}">
      <dgm:prSet/>
      <dgm:spPr/>
      <dgm:t>
        <a:bodyPr/>
        <a:lstStyle/>
        <a:p>
          <a:endParaRPr lang="de-DE"/>
        </a:p>
      </dgm:t>
    </dgm:pt>
    <dgm:pt modelId="{DC99B9B9-0E8F-411E-B496-92C88C3FD49F}" type="sibTrans" cxnId="{15A7CB24-D185-41B0-93EF-88ABA1040EDF}">
      <dgm:prSet/>
      <dgm:spPr/>
      <dgm:t>
        <a:bodyPr/>
        <a:lstStyle/>
        <a:p>
          <a:endParaRPr lang="de-DE"/>
        </a:p>
      </dgm:t>
    </dgm:pt>
    <dgm:pt modelId="{C711A919-B5BA-40BD-B418-9B135B5DE08C}" type="pres">
      <dgm:prSet presAssocID="{EEC89D91-6792-48F4-A78D-85C7B7E9376B}" presName="linearFlow" presStyleCnt="0">
        <dgm:presLayoutVars>
          <dgm:dir/>
          <dgm:animLvl val="lvl"/>
          <dgm:resizeHandles val="exact"/>
        </dgm:presLayoutVars>
      </dgm:prSet>
      <dgm:spPr/>
    </dgm:pt>
    <dgm:pt modelId="{276020FB-8722-4582-8EA7-AEA83A3713A9}" type="pres">
      <dgm:prSet presAssocID="{B95B9534-3246-4FF3-AFCF-36FFEDEAE309}" presName="composite" presStyleCnt="0"/>
      <dgm:spPr/>
    </dgm:pt>
    <dgm:pt modelId="{501BEA8F-8870-4EA7-9920-4E5E12B804BE}" type="pres">
      <dgm:prSet presAssocID="{B95B9534-3246-4FF3-AFCF-36FFEDEAE309}" presName="parentText" presStyleLbl="alignNode1" presStyleIdx="0" presStyleCnt="1" custScaleX="112631" custScaleY="119433" custLinFactNeighborX="-2127" custLinFactNeighborY="-10423">
        <dgm:presLayoutVars>
          <dgm:chMax val="1"/>
          <dgm:bulletEnabled val="1"/>
        </dgm:presLayoutVars>
      </dgm:prSet>
      <dgm:spPr/>
    </dgm:pt>
    <dgm:pt modelId="{7FA99A09-F851-491C-8AD7-D4F7871F6AF2}" type="pres">
      <dgm:prSet presAssocID="{B95B9534-3246-4FF3-AFCF-36FFEDEAE309}" presName="descendantText" presStyleLbl="alignAcc1" presStyleIdx="0" presStyleCnt="1" custScaleY="131946">
        <dgm:presLayoutVars>
          <dgm:bulletEnabled val="1"/>
        </dgm:presLayoutVars>
      </dgm:prSet>
      <dgm:spPr/>
    </dgm:pt>
  </dgm:ptLst>
  <dgm:cxnLst>
    <dgm:cxn modelId="{38844E04-6EF5-4788-A6B6-1DC8EAA67113}" type="presOf" srcId="{EEC89D91-6792-48F4-A78D-85C7B7E9376B}" destId="{C711A919-B5BA-40BD-B418-9B135B5DE08C}" srcOrd="0" destOrd="0" presId="urn:microsoft.com/office/officeart/2005/8/layout/chevron2"/>
    <dgm:cxn modelId="{15A7CB24-D185-41B0-93EF-88ABA1040EDF}" srcId="{B95B9534-3246-4FF3-AFCF-36FFEDEAE309}" destId="{403F3605-6296-41AB-9F0E-FACB6AF6F3D2}" srcOrd="1" destOrd="0" parTransId="{7AF3BED4-8C8D-4F0D-B653-0574392E0F7C}" sibTransId="{DC99B9B9-0E8F-411E-B496-92C88C3FD49F}"/>
    <dgm:cxn modelId="{94503B2B-A887-46DA-9F24-2124951A8260}" type="presOf" srcId="{B95B9534-3246-4FF3-AFCF-36FFEDEAE309}" destId="{501BEA8F-8870-4EA7-9920-4E5E12B804BE}" srcOrd="0" destOrd="0" presId="urn:microsoft.com/office/officeart/2005/8/layout/chevron2"/>
    <dgm:cxn modelId="{FE974C2E-2527-4706-92F6-CB25254A881B}" type="presOf" srcId="{54AAC563-E1F5-4DD3-A352-3F1DB2731EF0}" destId="{7FA99A09-F851-491C-8AD7-D4F7871F6AF2}" srcOrd="0" destOrd="0" presId="urn:microsoft.com/office/officeart/2005/8/layout/chevron2"/>
    <dgm:cxn modelId="{CF6E2777-458F-4495-AD4B-CC5E5DD3A97C}" srcId="{B95B9534-3246-4FF3-AFCF-36FFEDEAE309}" destId="{54AAC563-E1F5-4DD3-A352-3F1DB2731EF0}" srcOrd="0" destOrd="0" parTransId="{0B212E5D-B117-48E8-93F5-87C6BCDC10FA}" sibTransId="{A19D1CEC-362B-4DCB-810A-46A5C9C2A241}"/>
    <dgm:cxn modelId="{5E634159-8874-44CD-B760-8ADCBE000B68}" type="presOf" srcId="{403F3605-6296-41AB-9F0E-FACB6AF6F3D2}" destId="{7FA99A09-F851-491C-8AD7-D4F7871F6AF2}" srcOrd="0" destOrd="1" presId="urn:microsoft.com/office/officeart/2005/8/layout/chevron2"/>
    <dgm:cxn modelId="{F7E4148B-DBEB-4C6C-AECA-47C0E39E02DA}" srcId="{EEC89D91-6792-48F4-A78D-85C7B7E9376B}" destId="{B95B9534-3246-4FF3-AFCF-36FFEDEAE309}" srcOrd="0" destOrd="0" parTransId="{4607E67B-C679-4573-9547-5FE098781389}" sibTransId="{F21401AC-F0B3-4B1C-A136-8E6448491836}"/>
    <dgm:cxn modelId="{AC1B5AB3-8889-4693-9A4F-4C3DC29C6727}" type="presParOf" srcId="{C711A919-B5BA-40BD-B418-9B135B5DE08C}" destId="{276020FB-8722-4582-8EA7-AEA83A3713A9}" srcOrd="0" destOrd="0" presId="urn:microsoft.com/office/officeart/2005/8/layout/chevron2"/>
    <dgm:cxn modelId="{A70193F9-8017-40A3-83DF-7839C552F170}" type="presParOf" srcId="{276020FB-8722-4582-8EA7-AEA83A3713A9}" destId="{501BEA8F-8870-4EA7-9920-4E5E12B804BE}" srcOrd="0" destOrd="0" presId="urn:microsoft.com/office/officeart/2005/8/layout/chevron2"/>
    <dgm:cxn modelId="{8EE2074E-778A-4600-B625-32E9C0288B2F}" type="presParOf" srcId="{276020FB-8722-4582-8EA7-AEA83A3713A9}" destId="{7FA99A09-F851-491C-8AD7-D4F7871F6AF2}"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EC89D91-6792-48F4-A78D-85C7B7E9376B}"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de-DE"/>
        </a:p>
      </dgm:t>
    </dgm:pt>
    <dgm:pt modelId="{B95B9534-3246-4FF3-AFCF-36FFEDEAE309}">
      <dgm:prSet phldrT="[Text]" custT="1"/>
      <dgm:spPr/>
      <dgm:t>
        <a:bodyPr/>
        <a:lstStyle/>
        <a:p>
          <a:r>
            <a:rPr lang="de-DE" sz="1400" b="0" dirty="0">
              <a:solidFill>
                <a:srgbClr val="0070C0"/>
              </a:solidFill>
              <a:latin typeface="Roboto" panose="02000000000000000000" pitchFamily="2" charset="0"/>
              <a:ea typeface="Roboto" panose="02000000000000000000" pitchFamily="2" charset="0"/>
              <a:cs typeface="Roboto" panose="02000000000000000000" pitchFamily="2" charset="0"/>
            </a:rPr>
            <a:t>Umsetzung</a:t>
          </a:r>
        </a:p>
      </dgm:t>
    </dgm:pt>
    <dgm:pt modelId="{4607E67B-C679-4573-9547-5FE098781389}" type="parTrans" cxnId="{F7E4148B-DBEB-4C6C-AECA-47C0E39E02DA}">
      <dgm:prSet/>
      <dgm:spPr/>
      <dgm:t>
        <a:bodyPr/>
        <a:lstStyle/>
        <a:p>
          <a:endParaRPr lang="de-DE">
            <a:latin typeface="Roboto" panose="02000000000000000000" pitchFamily="2" charset="0"/>
            <a:ea typeface="Roboto" panose="02000000000000000000" pitchFamily="2" charset="0"/>
            <a:cs typeface="Roboto" panose="02000000000000000000" pitchFamily="2" charset="0"/>
          </a:endParaRPr>
        </a:p>
      </dgm:t>
    </dgm:pt>
    <dgm:pt modelId="{F21401AC-F0B3-4B1C-A136-8E6448491836}" type="sibTrans" cxnId="{F7E4148B-DBEB-4C6C-AECA-47C0E39E02DA}">
      <dgm:prSet/>
      <dgm:spPr/>
      <dgm:t>
        <a:bodyPr/>
        <a:lstStyle/>
        <a:p>
          <a:endParaRPr lang="de-DE">
            <a:latin typeface="Roboto" panose="02000000000000000000" pitchFamily="2" charset="0"/>
            <a:ea typeface="Roboto" panose="02000000000000000000" pitchFamily="2" charset="0"/>
            <a:cs typeface="Roboto" panose="02000000000000000000" pitchFamily="2" charset="0"/>
          </a:endParaRPr>
        </a:p>
      </dgm:t>
    </dgm:pt>
    <dgm:pt modelId="{54AAC563-E1F5-4DD3-A352-3F1DB2731EF0}">
      <dgm:prSet phldrT="[Text]" custT="1"/>
      <dgm:spPr/>
      <dgm:t>
        <a:bodyPr/>
        <a:lstStyle/>
        <a:p>
          <a:r>
            <a:rPr lang="de-DE" sz="2400" dirty="0">
              <a:solidFill>
                <a:schemeClr val="tx2"/>
              </a:solidFill>
              <a:latin typeface="Roboto" panose="02000000000000000000" pitchFamily="2" charset="0"/>
              <a:ea typeface="Roboto" panose="02000000000000000000" pitchFamily="2" charset="0"/>
              <a:cs typeface="Roboto" panose="02000000000000000000" pitchFamily="2" charset="0"/>
            </a:rPr>
            <a:t>Maßnahmen umsetzen</a:t>
          </a:r>
        </a:p>
      </dgm:t>
    </dgm:pt>
    <dgm:pt modelId="{0B212E5D-B117-48E8-93F5-87C6BCDC10FA}" type="parTrans" cxnId="{CF6E2777-458F-4495-AD4B-CC5E5DD3A97C}">
      <dgm:prSet/>
      <dgm:spPr/>
      <dgm:t>
        <a:bodyPr/>
        <a:lstStyle/>
        <a:p>
          <a:endParaRPr lang="de-DE">
            <a:latin typeface="Roboto" panose="02000000000000000000" pitchFamily="2" charset="0"/>
            <a:ea typeface="Roboto" panose="02000000000000000000" pitchFamily="2" charset="0"/>
            <a:cs typeface="Roboto" panose="02000000000000000000" pitchFamily="2" charset="0"/>
          </a:endParaRPr>
        </a:p>
      </dgm:t>
    </dgm:pt>
    <dgm:pt modelId="{A19D1CEC-362B-4DCB-810A-46A5C9C2A241}" type="sibTrans" cxnId="{CF6E2777-458F-4495-AD4B-CC5E5DD3A97C}">
      <dgm:prSet/>
      <dgm:spPr/>
      <dgm:t>
        <a:bodyPr/>
        <a:lstStyle/>
        <a:p>
          <a:endParaRPr lang="de-DE">
            <a:latin typeface="Roboto" panose="02000000000000000000" pitchFamily="2" charset="0"/>
            <a:ea typeface="Roboto" panose="02000000000000000000" pitchFamily="2" charset="0"/>
            <a:cs typeface="Roboto" panose="02000000000000000000" pitchFamily="2" charset="0"/>
          </a:endParaRPr>
        </a:p>
      </dgm:t>
    </dgm:pt>
    <dgm:pt modelId="{403F3605-6296-41AB-9F0E-FACB6AF6F3D2}">
      <dgm:prSet phldrT="[Text]" custT="1"/>
      <dgm:spPr/>
      <dgm:t>
        <a:bodyPr/>
        <a:lstStyle/>
        <a:p>
          <a:r>
            <a:rPr lang="de-DE" sz="2400" dirty="0">
              <a:solidFill>
                <a:schemeClr val="tx2"/>
              </a:solidFill>
              <a:latin typeface="Roboto" panose="02000000000000000000" pitchFamily="2" charset="0"/>
              <a:ea typeface="Roboto" panose="02000000000000000000" pitchFamily="2" charset="0"/>
              <a:cs typeface="Roboto" panose="02000000000000000000" pitchFamily="2" charset="0"/>
            </a:rPr>
            <a:t>Wo können Maßnahmen ansetzen?</a:t>
          </a:r>
        </a:p>
      </dgm:t>
    </dgm:pt>
    <dgm:pt modelId="{7AF3BED4-8C8D-4F0D-B653-0574392E0F7C}" type="parTrans" cxnId="{15A7CB24-D185-41B0-93EF-88ABA1040EDF}">
      <dgm:prSet/>
      <dgm:spPr/>
      <dgm:t>
        <a:bodyPr/>
        <a:lstStyle/>
        <a:p>
          <a:endParaRPr lang="de-DE"/>
        </a:p>
      </dgm:t>
    </dgm:pt>
    <dgm:pt modelId="{DC99B9B9-0E8F-411E-B496-92C88C3FD49F}" type="sibTrans" cxnId="{15A7CB24-D185-41B0-93EF-88ABA1040EDF}">
      <dgm:prSet/>
      <dgm:spPr/>
      <dgm:t>
        <a:bodyPr/>
        <a:lstStyle/>
        <a:p>
          <a:endParaRPr lang="de-DE"/>
        </a:p>
      </dgm:t>
    </dgm:pt>
    <dgm:pt modelId="{6C861210-EDC4-4E11-8F49-C14A9AA2D7A9}">
      <dgm:prSet phldrT="[Text]" custT="1"/>
      <dgm:spPr/>
      <dgm:t>
        <a:bodyPr/>
        <a:lstStyle/>
        <a:p>
          <a:r>
            <a:rPr lang="de-DE" sz="1400" b="0" kern="1200" dirty="0">
              <a:solidFill>
                <a:srgbClr val="0070C0"/>
              </a:solidFill>
              <a:latin typeface="Roboto" panose="02000000000000000000" pitchFamily="2" charset="0"/>
              <a:ea typeface="Roboto" panose="02000000000000000000" pitchFamily="2" charset="0"/>
              <a:cs typeface="Roboto" panose="02000000000000000000" pitchFamily="2" charset="0"/>
            </a:rPr>
            <a:t>Evaluation</a:t>
          </a:r>
          <a:endParaRPr lang="de-DE" sz="1800" b="0" kern="1200" dirty="0">
            <a:solidFill>
              <a:srgbClr val="0070C0"/>
            </a:solidFill>
            <a:latin typeface="Roboto" panose="02000000000000000000" pitchFamily="2" charset="0"/>
            <a:ea typeface="Roboto" panose="02000000000000000000" pitchFamily="2" charset="0"/>
            <a:cs typeface="Roboto" panose="02000000000000000000" pitchFamily="2" charset="0"/>
          </a:endParaRPr>
        </a:p>
      </dgm:t>
    </dgm:pt>
    <dgm:pt modelId="{0E837571-0D45-4E19-B307-0C06C783386F}" type="parTrans" cxnId="{8447EB88-6AD8-4540-93CC-18CB993BEB6F}">
      <dgm:prSet/>
      <dgm:spPr/>
      <dgm:t>
        <a:bodyPr/>
        <a:lstStyle/>
        <a:p>
          <a:endParaRPr lang="de-DE"/>
        </a:p>
      </dgm:t>
    </dgm:pt>
    <dgm:pt modelId="{1A45A31E-7D91-4E20-AD71-D3B058618746}" type="sibTrans" cxnId="{8447EB88-6AD8-4540-93CC-18CB993BEB6F}">
      <dgm:prSet/>
      <dgm:spPr/>
      <dgm:t>
        <a:bodyPr/>
        <a:lstStyle/>
        <a:p>
          <a:endParaRPr lang="de-DE"/>
        </a:p>
      </dgm:t>
    </dgm:pt>
    <dgm:pt modelId="{317EB558-5BE6-4484-974B-D0395163AE52}">
      <dgm:prSet custT="1"/>
      <dgm:spPr/>
      <dgm:t>
        <a:bodyPr/>
        <a:lstStyle/>
        <a:p>
          <a:r>
            <a:rPr lang="de-DE" sz="2400" kern="1200" dirty="0">
              <a:solidFill>
                <a:srgbClr val="000000"/>
              </a:solidFill>
              <a:latin typeface="Roboto" panose="02000000000000000000" pitchFamily="2" charset="0"/>
              <a:ea typeface="Roboto" panose="02000000000000000000" pitchFamily="2" charset="0"/>
              <a:cs typeface="Roboto" panose="02000000000000000000" pitchFamily="2" charset="0"/>
            </a:rPr>
            <a:t>Waren unsere Maßnahmen erfolgreich</a:t>
          </a:r>
          <a:r>
            <a:rPr lang="de-DE" sz="2900" kern="1200" dirty="0">
              <a:solidFill>
                <a:schemeClr val="tx2"/>
              </a:solidFill>
            </a:rPr>
            <a:t>?</a:t>
          </a:r>
        </a:p>
      </dgm:t>
    </dgm:pt>
    <dgm:pt modelId="{EB31092F-98FE-4065-BEF4-B8DA7A4C955B}" type="parTrans" cxnId="{420AEB54-F37D-48BB-9DFC-78DB3D04519B}">
      <dgm:prSet/>
      <dgm:spPr/>
      <dgm:t>
        <a:bodyPr/>
        <a:lstStyle/>
        <a:p>
          <a:endParaRPr lang="de-DE"/>
        </a:p>
      </dgm:t>
    </dgm:pt>
    <dgm:pt modelId="{271BCC73-A352-4E1A-8BE5-42D577FD4402}" type="sibTrans" cxnId="{420AEB54-F37D-48BB-9DFC-78DB3D04519B}">
      <dgm:prSet/>
      <dgm:spPr/>
      <dgm:t>
        <a:bodyPr/>
        <a:lstStyle/>
        <a:p>
          <a:endParaRPr lang="de-DE"/>
        </a:p>
      </dgm:t>
    </dgm:pt>
    <dgm:pt modelId="{C711A919-B5BA-40BD-B418-9B135B5DE08C}" type="pres">
      <dgm:prSet presAssocID="{EEC89D91-6792-48F4-A78D-85C7B7E9376B}" presName="linearFlow" presStyleCnt="0">
        <dgm:presLayoutVars>
          <dgm:dir/>
          <dgm:animLvl val="lvl"/>
          <dgm:resizeHandles val="exact"/>
        </dgm:presLayoutVars>
      </dgm:prSet>
      <dgm:spPr/>
    </dgm:pt>
    <dgm:pt modelId="{276020FB-8722-4582-8EA7-AEA83A3713A9}" type="pres">
      <dgm:prSet presAssocID="{B95B9534-3246-4FF3-AFCF-36FFEDEAE309}" presName="composite" presStyleCnt="0"/>
      <dgm:spPr/>
    </dgm:pt>
    <dgm:pt modelId="{501BEA8F-8870-4EA7-9920-4E5E12B804BE}" type="pres">
      <dgm:prSet presAssocID="{B95B9534-3246-4FF3-AFCF-36FFEDEAE309}" presName="parentText" presStyleLbl="alignNode1" presStyleIdx="0" presStyleCnt="2" custScaleX="112631" custScaleY="119433" custLinFactNeighborX="-2127" custLinFactNeighborY="-10423">
        <dgm:presLayoutVars>
          <dgm:chMax val="1"/>
          <dgm:bulletEnabled val="1"/>
        </dgm:presLayoutVars>
      </dgm:prSet>
      <dgm:spPr/>
    </dgm:pt>
    <dgm:pt modelId="{7FA99A09-F851-491C-8AD7-D4F7871F6AF2}" type="pres">
      <dgm:prSet presAssocID="{B95B9534-3246-4FF3-AFCF-36FFEDEAE309}" presName="descendantText" presStyleLbl="alignAcc1" presStyleIdx="0" presStyleCnt="2" custScaleY="131946">
        <dgm:presLayoutVars>
          <dgm:bulletEnabled val="1"/>
        </dgm:presLayoutVars>
      </dgm:prSet>
      <dgm:spPr/>
    </dgm:pt>
    <dgm:pt modelId="{2296BDCF-6807-4B8A-BD42-6756090C92B7}" type="pres">
      <dgm:prSet presAssocID="{F21401AC-F0B3-4B1C-A136-8E6448491836}" presName="sp" presStyleCnt="0"/>
      <dgm:spPr/>
    </dgm:pt>
    <dgm:pt modelId="{4F6EC2A5-16FF-460C-97CD-2DB8652E6E2F}" type="pres">
      <dgm:prSet presAssocID="{6C861210-EDC4-4E11-8F49-C14A9AA2D7A9}" presName="composite" presStyleCnt="0"/>
      <dgm:spPr/>
    </dgm:pt>
    <dgm:pt modelId="{55E84B65-8CAF-4BFA-ABE3-E05093F6BB66}" type="pres">
      <dgm:prSet presAssocID="{6C861210-EDC4-4E11-8F49-C14A9AA2D7A9}" presName="parentText" presStyleLbl="alignNode1" presStyleIdx="1" presStyleCnt="2" custLinFactNeighborX="6352" custLinFactNeighborY="99">
        <dgm:presLayoutVars>
          <dgm:chMax val="1"/>
          <dgm:bulletEnabled val="1"/>
        </dgm:presLayoutVars>
      </dgm:prSet>
      <dgm:spPr/>
    </dgm:pt>
    <dgm:pt modelId="{90C4F869-8DDB-49ED-A095-2D063638C552}" type="pres">
      <dgm:prSet presAssocID="{6C861210-EDC4-4E11-8F49-C14A9AA2D7A9}" presName="descendantText" presStyleLbl="alignAcc1" presStyleIdx="1" presStyleCnt="2" custLinFactNeighborX="1084" custLinFactNeighborY="3421">
        <dgm:presLayoutVars>
          <dgm:bulletEnabled val="1"/>
        </dgm:presLayoutVars>
      </dgm:prSet>
      <dgm:spPr/>
    </dgm:pt>
  </dgm:ptLst>
  <dgm:cxnLst>
    <dgm:cxn modelId="{38844E04-6EF5-4788-A6B6-1DC8EAA67113}" type="presOf" srcId="{EEC89D91-6792-48F4-A78D-85C7B7E9376B}" destId="{C711A919-B5BA-40BD-B418-9B135B5DE08C}" srcOrd="0" destOrd="0" presId="urn:microsoft.com/office/officeart/2005/8/layout/chevron2"/>
    <dgm:cxn modelId="{15A7CB24-D185-41B0-93EF-88ABA1040EDF}" srcId="{B95B9534-3246-4FF3-AFCF-36FFEDEAE309}" destId="{403F3605-6296-41AB-9F0E-FACB6AF6F3D2}" srcOrd="1" destOrd="0" parTransId="{7AF3BED4-8C8D-4F0D-B653-0574392E0F7C}" sibTransId="{DC99B9B9-0E8F-411E-B496-92C88C3FD49F}"/>
    <dgm:cxn modelId="{AD3A5525-5A84-4B86-B728-E07F9B60461C}" type="presOf" srcId="{6C861210-EDC4-4E11-8F49-C14A9AA2D7A9}" destId="{55E84B65-8CAF-4BFA-ABE3-E05093F6BB66}" srcOrd="0" destOrd="0" presId="urn:microsoft.com/office/officeart/2005/8/layout/chevron2"/>
    <dgm:cxn modelId="{94503B2B-A887-46DA-9F24-2124951A8260}" type="presOf" srcId="{B95B9534-3246-4FF3-AFCF-36FFEDEAE309}" destId="{501BEA8F-8870-4EA7-9920-4E5E12B804BE}" srcOrd="0" destOrd="0" presId="urn:microsoft.com/office/officeart/2005/8/layout/chevron2"/>
    <dgm:cxn modelId="{FE974C2E-2527-4706-92F6-CB25254A881B}" type="presOf" srcId="{54AAC563-E1F5-4DD3-A352-3F1DB2731EF0}" destId="{7FA99A09-F851-491C-8AD7-D4F7871F6AF2}" srcOrd="0" destOrd="0" presId="urn:microsoft.com/office/officeart/2005/8/layout/chevron2"/>
    <dgm:cxn modelId="{4AE3B868-48B4-456E-BBFA-1C42B7ADFF47}" type="presOf" srcId="{317EB558-5BE6-4484-974B-D0395163AE52}" destId="{90C4F869-8DDB-49ED-A095-2D063638C552}" srcOrd="0" destOrd="0" presId="urn:microsoft.com/office/officeart/2005/8/layout/chevron2"/>
    <dgm:cxn modelId="{420AEB54-F37D-48BB-9DFC-78DB3D04519B}" srcId="{6C861210-EDC4-4E11-8F49-C14A9AA2D7A9}" destId="{317EB558-5BE6-4484-974B-D0395163AE52}" srcOrd="0" destOrd="0" parTransId="{EB31092F-98FE-4065-BEF4-B8DA7A4C955B}" sibTransId="{271BCC73-A352-4E1A-8BE5-42D577FD4402}"/>
    <dgm:cxn modelId="{CF6E2777-458F-4495-AD4B-CC5E5DD3A97C}" srcId="{B95B9534-3246-4FF3-AFCF-36FFEDEAE309}" destId="{54AAC563-E1F5-4DD3-A352-3F1DB2731EF0}" srcOrd="0" destOrd="0" parTransId="{0B212E5D-B117-48E8-93F5-87C6BCDC10FA}" sibTransId="{A19D1CEC-362B-4DCB-810A-46A5C9C2A241}"/>
    <dgm:cxn modelId="{5E634159-8874-44CD-B760-8ADCBE000B68}" type="presOf" srcId="{403F3605-6296-41AB-9F0E-FACB6AF6F3D2}" destId="{7FA99A09-F851-491C-8AD7-D4F7871F6AF2}" srcOrd="0" destOrd="1" presId="urn:microsoft.com/office/officeart/2005/8/layout/chevron2"/>
    <dgm:cxn modelId="{8447EB88-6AD8-4540-93CC-18CB993BEB6F}" srcId="{EEC89D91-6792-48F4-A78D-85C7B7E9376B}" destId="{6C861210-EDC4-4E11-8F49-C14A9AA2D7A9}" srcOrd="1" destOrd="0" parTransId="{0E837571-0D45-4E19-B307-0C06C783386F}" sibTransId="{1A45A31E-7D91-4E20-AD71-D3B058618746}"/>
    <dgm:cxn modelId="{F7E4148B-DBEB-4C6C-AECA-47C0E39E02DA}" srcId="{EEC89D91-6792-48F4-A78D-85C7B7E9376B}" destId="{B95B9534-3246-4FF3-AFCF-36FFEDEAE309}" srcOrd="0" destOrd="0" parTransId="{4607E67B-C679-4573-9547-5FE098781389}" sibTransId="{F21401AC-F0B3-4B1C-A136-8E6448491836}"/>
    <dgm:cxn modelId="{AC1B5AB3-8889-4693-9A4F-4C3DC29C6727}" type="presParOf" srcId="{C711A919-B5BA-40BD-B418-9B135B5DE08C}" destId="{276020FB-8722-4582-8EA7-AEA83A3713A9}" srcOrd="0" destOrd="0" presId="urn:microsoft.com/office/officeart/2005/8/layout/chevron2"/>
    <dgm:cxn modelId="{A70193F9-8017-40A3-83DF-7839C552F170}" type="presParOf" srcId="{276020FB-8722-4582-8EA7-AEA83A3713A9}" destId="{501BEA8F-8870-4EA7-9920-4E5E12B804BE}" srcOrd="0" destOrd="0" presId="urn:microsoft.com/office/officeart/2005/8/layout/chevron2"/>
    <dgm:cxn modelId="{8EE2074E-778A-4600-B625-32E9C0288B2F}" type="presParOf" srcId="{276020FB-8722-4582-8EA7-AEA83A3713A9}" destId="{7FA99A09-F851-491C-8AD7-D4F7871F6AF2}" srcOrd="1" destOrd="0" presId="urn:microsoft.com/office/officeart/2005/8/layout/chevron2"/>
    <dgm:cxn modelId="{FF53339E-50CD-41D8-8FB1-4B134E8D2BEB}" type="presParOf" srcId="{C711A919-B5BA-40BD-B418-9B135B5DE08C}" destId="{2296BDCF-6807-4B8A-BD42-6756090C92B7}" srcOrd="1" destOrd="0" presId="urn:microsoft.com/office/officeart/2005/8/layout/chevron2"/>
    <dgm:cxn modelId="{3221FEC1-7FC6-4BE0-BB57-727E0F3C3C7E}" type="presParOf" srcId="{C711A919-B5BA-40BD-B418-9B135B5DE08C}" destId="{4F6EC2A5-16FF-460C-97CD-2DB8652E6E2F}" srcOrd="2" destOrd="0" presId="urn:microsoft.com/office/officeart/2005/8/layout/chevron2"/>
    <dgm:cxn modelId="{84956A3A-8580-438A-B1D8-64DE6ADF3001}" type="presParOf" srcId="{4F6EC2A5-16FF-460C-97CD-2DB8652E6E2F}" destId="{55E84B65-8CAF-4BFA-ABE3-E05093F6BB66}" srcOrd="0" destOrd="0" presId="urn:microsoft.com/office/officeart/2005/8/layout/chevron2"/>
    <dgm:cxn modelId="{2CE40CC1-1FAE-4203-A139-E85AA95CB98E}" type="presParOf" srcId="{4F6EC2A5-16FF-460C-97CD-2DB8652E6E2F}" destId="{90C4F869-8DDB-49ED-A095-2D063638C552}"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B33B66-7471-44C8-ACF7-16D2AF208531}">
      <dsp:nvSpPr>
        <dsp:cNvPr id="0" name=""/>
        <dsp:cNvSpPr/>
      </dsp:nvSpPr>
      <dsp:spPr>
        <a:xfrm rot="16200000">
          <a:off x="409649" y="-396124"/>
          <a:ext cx="2139909" cy="2959207"/>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de-DE" sz="2800" b="1" kern="1200" dirty="0">
              <a:latin typeface="+mn-lt"/>
              <a:cs typeface="Arial" pitchFamily="34" charset="0"/>
            </a:rPr>
            <a:t>Zu Fuß</a:t>
          </a:r>
        </a:p>
      </dsp:txBody>
      <dsp:txXfrm rot="5400000">
        <a:off x="-1" y="13525"/>
        <a:ext cx="2959207" cy="1604931"/>
      </dsp:txXfrm>
    </dsp:sp>
    <dsp:sp modelId="{9D915DE8-47DD-4A36-ADE6-0855CD05A35E}">
      <dsp:nvSpPr>
        <dsp:cNvPr id="0" name=""/>
        <dsp:cNvSpPr/>
      </dsp:nvSpPr>
      <dsp:spPr>
        <a:xfrm>
          <a:off x="2959207" y="19858"/>
          <a:ext cx="2959207" cy="2194005"/>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ts val="0"/>
            </a:spcAft>
            <a:buNone/>
          </a:pPr>
          <a:r>
            <a:rPr lang="de-DE" sz="2800" b="1" kern="1200" dirty="0">
              <a:latin typeface="+mn-lt"/>
              <a:cs typeface="Arial" pitchFamily="34" charset="0"/>
            </a:rPr>
            <a:t>Radfahren</a:t>
          </a:r>
          <a:endParaRPr lang="de-DE" sz="3600" b="1" kern="1200" dirty="0">
            <a:latin typeface="+mn-lt"/>
            <a:cs typeface="Arial" pitchFamily="34" charset="0"/>
          </a:endParaRPr>
        </a:p>
      </dsp:txBody>
      <dsp:txXfrm>
        <a:off x="2959207" y="19858"/>
        <a:ext cx="2959207" cy="1645504"/>
      </dsp:txXfrm>
    </dsp:sp>
    <dsp:sp modelId="{A055C236-DEA9-48E3-BD8A-9BFDF80CF8B0}">
      <dsp:nvSpPr>
        <dsp:cNvPr id="0" name=""/>
        <dsp:cNvSpPr/>
      </dsp:nvSpPr>
      <dsp:spPr>
        <a:xfrm rot="10800000">
          <a:off x="0" y="2153433"/>
          <a:ext cx="2959207" cy="2139909"/>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de-DE" sz="2800" b="1" kern="1200" dirty="0">
              <a:latin typeface="+mn-lt"/>
              <a:cs typeface="Arial" pitchFamily="34" charset="0"/>
            </a:rPr>
            <a:t>Sharing/</a:t>
          </a:r>
          <a:br>
            <a:rPr lang="de-DE" sz="2800" b="1" kern="1200" dirty="0">
              <a:latin typeface="+mn-lt"/>
              <a:cs typeface="Arial" pitchFamily="34" charset="0"/>
            </a:rPr>
          </a:br>
          <a:r>
            <a:rPr lang="de-DE" sz="2800" b="1" kern="1200" dirty="0">
              <a:latin typeface="+mn-lt"/>
              <a:cs typeface="Arial" pitchFamily="34" charset="0"/>
            </a:rPr>
            <a:t>Mitfahren</a:t>
          </a:r>
        </a:p>
      </dsp:txBody>
      <dsp:txXfrm rot="10800000">
        <a:off x="0" y="2688410"/>
        <a:ext cx="2959207" cy="1604931"/>
      </dsp:txXfrm>
    </dsp:sp>
    <dsp:sp modelId="{A850A5E5-7D52-4672-ACDA-CCE91EFCB95C}">
      <dsp:nvSpPr>
        <dsp:cNvPr id="0" name=""/>
        <dsp:cNvSpPr/>
      </dsp:nvSpPr>
      <dsp:spPr>
        <a:xfrm rot="5400000">
          <a:off x="3368856" y="1743784"/>
          <a:ext cx="2139909" cy="2959207"/>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de-DE" sz="2800" b="1" kern="1200" dirty="0">
              <a:latin typeface="+mn-lt"/>
            </a:rPr>
            <a:t>Öffentlicher Nahverkehr</a:t>
          </a:r>
          <a:endParaRPr lang="de-DE" sz="2800" b="1" kern="1200" dirty="0">
            <a:latin typeface="+mn-lt"/>
            <a:cs typeface="Arial" pitchFamily="34" charset="0"/>
          </a:endParaRPr>
        </a:p>
      </dsp:txBody>
      <dsp:txXfrm rot="-5400000">
        <a:off x="2959206" y="2688410"/>
        <a:ext cx="2959207" cy="1604931"/>
      </dsp:txXfrm>
    </dsp:sp>
    <dsp:sp modelId="{4F88E07A-0418-43B9-AC97-1B29ACDA48DC}">
      <dsp:nvSpPr>
        <dsp:cNvPr id="0" name=""/>
        <dsp:cNvSpPr/>
      </dsp:nvSpPr>
      <dsp:spPr>
        <a:xfrm>
          <a:off x="1662479" y="1299235"/>
          <a:ext cx="2690185" cy="1604931"/>
        </a:xfrm>
        <a:prstGeom prst="roundRect">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de-DE" sz="2800" b="1" kern="1200" cap="small" baseline="0">
              <a:latin typeface="+mn-lt"/>
              <a:cs typeface="Arial" pitchFamily="34" charset="0"/>
            </a:rPr>
            <a:t>Umweltverbund stärken</a:t>
          </a:r>
          <a:endParaRPr lang="de-DE" sz="2800" b="1" kern="1200" cap="small" baseline="0" dirty="0">
            <a:latin typeface="+mn-lt"/>
            <a:cs typeface="Arial" pitchFamily="34" charset="0"/>
          </a:endParaRPr>
        </a:p>
      </dsp:txBody>
      <dsp:txXfrm>
        <a:off x="1740825" y="1377581"/>
        <a:ext cx="2533493" cy="14482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0E0BCB-AB1E-4B34-946D-9FACCEB318ED}">
      <dsp:nvSpPr>
        <dsp:cNvPr id="0" name=""/>
        <dsp:cNvSpPr/>
      </dsp:nvSpPr>
      <dsp:spPr>
        <a:xfrm>
          <a:off x="285151" y="2128"/>
          <a:ext cx="2149544" cy="1289726"/>
        </a:xfrm>
        <a:prstGeom prst="rect">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de-DE" sz="3200" b="1" kern="1200" dirty="0"/>
            <a:t>Kosten</a:t>
          </a:r>
        </a:p>
      </dsp:txBody>
      <dsp:txXfrm>
        <a:off x="285151" y="2128"/>
        <a:ext cx="2149544" cy="1289726"/>
      </dsp:txXfrm>
    </dsp:sp>
    <dsp:sp modelId="{F972EDA0-E542-4BBD-9616-B1EED3DAB18D}">
      <dsp:nvSpPr>
        <dsp:cNvPr id="0" name=""/>
        <dsp:cNvSpPr/>
      </dsp:nvSpPr>
      <dsp:spPr>
        <a:xfrm>
          <a:off x="2649649" y="2128"/>
          <a:ext cx="2149544" cy="1289726"/>
        </a:xfrm>
        <a:prstGeom prst="rect">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de-DE" sz="3200" kern="1200" dirty="0"/>
            <a:t>Fahrzeit</a:t>
          </a:r>
        </a:p>
      </dsp:txBody>
      <dsp:txXfrm>
        <a:off x="2649649" y="2128"/>
        <a:ext cx="2149544" cy="1289726"/>
      </dsp:txXfrm>
    </dsp:sp>
    <dsp:sp modelId="{E01B4FDC-960E-4B3E-9E71-A33A6154B604}">
      <dsp:nvSpPr>
        <dsp:cNvPr id="0" name=""/>
        <dsp:cNvSpPr/>
      </dsp:nvSpPr>
      <dsp:spPr>
        <a:xfrm>
          <a:off x="5014147" y="2128"/>
          <a:ext cx="2149544" cy="1289726"/>
        </a:xfrm>
        <a:prstGeom prst="rect">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de-DE" sz="3200" kern="1200" dirty="0"/>
            <a:t>Platz</a:t>
          </a:r>
        </a:p>
      </dsp:txBody>
      <dsp:txXfrm>
        <a:off x="5014147" y="2128"/>
        <a:ext cx="2149544" cy="1289726"/>
      </dsp:txXfrm>
    </dsp:sp>
    <dsp:sp modelId="{B4C5D783-29ED-4E4A-8451-A009A206BB8B}">
      <dsp:nvSpPr>
        <dsp:cNvPr id="0" name=""/>
        <dsp:cNvSpPr/>
      </dsp:nvSpPr>
      <dsp:spPr>
        <a:xfrm>
          <a:off x="1467400" y="1506809"/>
          <a:ext cx="2149544" cy="1289726"/>
        </a:xfrm>
        <a:prstGeom prst="rect">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de-DE" sz="3200" kern="1200" dirty="0"/>
            <a:t>Gesundheit</a:t>
          </a:r>
        </a:p>
      </dsp:txBody>
      <dsp:txXfrm>
        <a:off x="1467400" y="1506809"/>
        <a:ext cx="2149544" cy="1289726"/>
      </dsp:txXfrm>
    </dsp:sp>
    <dsp:sp modelId="{31C9B32A-573F-4D9F-8A2D-13E7947CD577}">
      <dsp:nvSpPr>
        <dsp:cNvPr id="0" name=""/>
        <dsp:cNvSpPr/>
      </dsp:nvSpPr>
      <dsp:spPr>
        <a:xfrm>
          <a:off x="3820613" y="1508938"/>
          <a:ext cx="2149544" cy="1289726"/>
        </a:xfrm>
        <a:prstGeom prst="rect">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de-DE" sz="3200" kern="1200" dirty="0"/>
            <a:t>Umwelt</a:t>
          </a:r>
        </a:p>
      </dsp:txBody>
      <dsp:txXfrm>
        <a:off x="3820613" y="1508938"/>
        <a:ext cx="2149544" cy="12897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1BEA8F-8870-4EA7-9920-4E5E12B804BE}">
      <dsp:nvSpPr>
        <dsp:cNvPr id="0" name=""/>
        <dsp:cNvSpPr/>
      </dsp:nvSpPr>
      <dsp:spPr>
        <a:xfrm rot="5400000">
          <a:off x="-179138" y="182106"/>
          <a:ext cx="1194254" cy="835978"/>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kern="1200" dirty="0">
              <a:solidFill>
                <a:srgbClr val="0070C0"/>
              </a:solidFill>
              <a:latin typeface="Roboto" panose="02000000000000000000" pitchFamily="2" charset="0"/>
              <a:ea typeface="Roboto" panose="02000000000000000000" pitchFamily="2" charset="0"/>
              <a:cs typeface="Roboto" panose="02000000000000000000" pitchFamily="2" charset="0"/>
            </a:rPr>
            <a:t>Analyse</a:t>
          </a:r>
        </a:p>
      </dsp:txBody>
      <dsp:txXfrm rot="-5400000">
        <a:off x="0" y="420957"/>
        <a:ext cx="835978" cy="358276"/>
      </dsp:txXfrm>
    </dsp:sp>
    <dsp:sp modelId="{7FA99A09-F851-491C-8AD7-D4F7871F6AF2}">
      <dsp:nvSpPr>
        <dsp:cNvPr id="0" name=""/>
        <dsp:cNvSpPr/>
      </dsp:nvSpPr>
      <dsp:spPr>
        <a:xfrm rot="5400000">
          <a:off x="3584859" y="-2745913"/>
          <a:ext cx="776265" cy="6274027"/>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r>
            <a:rPr lang="de-DE" sz="2100" kern="1200" dirty="0">
              <a:solidFill>
                <a:schemeClr val="tx2"/>
              </a:solidFill>
              <a:latin typeface="Roboto" panose="02000000000000000000" pitchFamily="2" charset="0"/>
              <a:ea typeface="Roboto" panose="02000000000000000000" pitchFamily="2" charset="0"/>
              <a:cs typeface="Roboto" panose="02000000000000000000" pitchFamily="2" charset="0"/>
            </a:rPr>
            <a:t>Wie sind wir derzeit unterwegs?</a:t>
          </a:r>
        </a:p>
        <a:p>
          <a:pPr marL="228600" lvl="1" indent="-228600" algn="l" defTabSz="933450">
            <a:lnSpc>
              <a:spcPct val="90000"/>
            </a:lnSpc>
            <a:spcBef>
              <a:spcPct val="0"/>
            </a:spcBef>
            <a:spcAft>
              <a:spcPct val="15000"/>
            </a:spcAft>
            <a:buClrTx/>
            <a:buSzTx/>
            <a:buFont typeface="Arial" panose="020B0604020202020204" pitchFamily="34" charset="0"/>
            <a:buChar char="•"/>
          </a:pPr>
          <a:r>
            <a:rPr lang="de-DE" sz="2100" kern="1200" dirty="0">
              <a:solidFill>
                <a:schemeClr val="tx2"/>
              </a:solidFill>
              <a:latin typeface="Roboto" panose="02000000000000000000" pitchFamily="2" charset="0"/>
              <a:ea typeface="Roboto" panose="02000000000000000000" pitchFamily="2" charset="0"/>
              <a:cs typeface="Roboto" panose="02000000000000000000" pitchFamily="2" charset="0"/>
            </a:rPr>
            <a:t>Was stört uns auf unserem Weg?</a:t>
          </a:r>
        </a:p>
      </dsp:txBody>
      <dsp:txXfrm rot="-5400000">
        <a:off x="835978" y="40862"/>
        <a:ext cx="6236133" cy="700477"/>
      </dsp:txXfrm>
    </dsp:sp>
    <dsp:sp modelId="{0739CA22-06A1-4966-863C-3BBD6722AD79}">
      <dsp:nvSpPr>
        <dsp:cNvPr id="0" name=""/>
        <dsp:cNvSpPr/>
      </dsp:nvSpPr>
      <dsp:spPr>
        <a:xfrm rot="5400000">
          <a:off x="-179138" y="1228983"/>
          <a:ext cx="1194254" cy="835978"/>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kern="1200" dirty="0" err="1">
              <a:solidFill>
                <a:srgbClr val="0070C0"/>
              </a:solidFill>
              <a:latin typeface="Roboto" panose="02000000000000000000" pitchFamily="2" charset="0"/>
              <a:ea typeface="Roboto" panose="02000000000000000000" pitchFamily="2" charset="0"/>
              <a:cs typeface="Roboto" panose="02000000000000000000" pitchFamily="2" charset="0"/>
            </a:rPr>
            <a:t>Entwick-lung</a:t>
          </a:r>
          <a:endParaRPr lang="de-DE" sz="1600" kern="1200" dirty="0">
            <a:solidFill>
              <a:srgbClr val="0070C0"/>
            </a:solidFill>
            <a:latin typeface="Roboto" panose="02000000000000000000" pitchFamily="2" charset="0"/>
            <a:ea typeface="Roboto" panose="02000000000000000000" pitchFamily="2" charset="0"/>
            <a:cs typeface="Roboto" panose="02000000000000000000" pitchFamily="2" charset="0"/>
          </a:endParaRPr>
        </a:p>
      </dsp:txBody>
      <dsp:txXfrm rot="-5400000">
        <a:off x="0" y="1467834"/>
        <a:ext cx="835978" cy="358276"/>
      </dsp:txXfrm>
    </dsp:sp>
    <dsp:sp modelId="{70C43AC6-EC72-4931-A337-F8675B34950A}">
      <dsp:nvSpPr>
        <dsp:cNvPr id="0" name=""/>
        <dsp:cNvSpPr/>
      </dsp:nvSpPr>
      <dsp:spPr>
        <a:xfrm rot="5400000">
          <a:off x="3584655" y="-1701402"/>
          <a:ext cx="776673" cy="6274027"/>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30400" marR="0" lvl="1" indent="-230400" algn="l" defTabSz="914400" eaLnBrk="1" fontAlgn="auto" latinLnBrk="0" hangingPunct="1">
            <a:lnSpc>
              <a:spcPct val="100000"/>
            </a:lnSpc>
            <a:spcBef>
              <a:spcPct val="0"/>
            </a:spcBef>
            <a:spcAft>
              <a:spcPts val="0"/>
            </a:spcAft>
            <a:buClrTx/>
            <a:buSzTx/>
            <a:buFont typeface="Arial" panose="020B0604020202020204" pitchFamily="34" charset="0"/>
            <a:buChar char="•"/>
            <a:tabLst/>
            <a:defRPr/>
          </a:pPr>
          <a:r>
            <a:rPr lang="de-DE" sz="2200" kern="1200" dirty="0">
              <a:solidFill>
                <a:schemeClr val="tx2"/>
              </a:solidFill>
              <a:latin typeface="Roboto" panose="02000000000000000000" pitchFamily="2" charset="0"/>
              <a:ea typeface="Roboto" panose="02000000000000000000" pitchFamily="2" charset="0"/>
              <a:cs typeface="Roboto" panose="02000000000000000000" pitchFamily="2" charset="0"/>
            </a:rPr>
            <a:t>Was können wir ändern?</a:t>
          </a:r>
        </a:p>
        <a:p>
          <a:pPr marL="230400" marR="0" lvl="1" indent="-230400" algn="l" defTabSz="914400" eaLnBrk="1" fontAlgn="auto" latinLnBrk="0" hangingPunct="1">
            <a:lnSpc>
              <a:spcPct val="100000"/>
            </a:lnSpc>
            <a:spcBef>
              <a:spcPct val="0"/>
            </a:spcBef>
            <a:spcAft>
              <a:spcPts val="0"/>
            </a:spcAft>
            <a:buClrTx/>
            <a:buSzTx/>
            <a:buFont typeface="Arial" panose="020B0604020202020204" pitchFamily="34" charset="0"/>
            <a:buChar char="•"/>
            <a:tabLst/>
            <a:defRPr/>
          </a:pPr>
          <a:r>
            <a:rPr lang="de-DE" sz="2200" kern="1200" dirty="0">
              <a:solidFill>
                <a:schemeClr val="tx2"/>
              </a:solidFill>
              <a:latin typeface="Roboto" panose="02000000000000000000" pitchFamily="2" charset="0"/>
              <a:ea typeface="Roboto" panose="02000000000000000000" pitchFamily="2" charset="0"/>
              <a:cs typeface="Roboto" panose="02000000000000000000" pitchFamily="2" charset="0"/>
            </a:rPr>
            <a:t>Wo können Maßnahmen ansetzen?</a:t>
          </a:r>
        </a:p>
      </dsp:txBody>
      <dsp:txXfrm rot="-5400000">
        <a:off x="835978" y="1085189"/>
        <a:ext cx="6236113" cy="700845"/>
      </dsp:txXfrm>
    </dsp:sp>
    <dsp:sp modelId="{69AA6B38-C96C-4F66-9961-C5B55ADE7B91}">
      <dsp:nvSpPr>
        <dsp:cNvPr id="0" name=""/>
        <dsp:cNvSpPr/>
      </dsp:nvSpPr>
      <dsp:spPr>
        <a:xfrm rot="5400000">
          <a:off x="-179138" y="2275861"/>
          <a:ext cx="1194254" cy="835978"/>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kern="1200" dirty="0">
              <a:solidFill>
                <a:srgbClr val="0070C0"/>
              </a:solidFill>
              <a:latin typeface="Roboto" panose="02000000000000000000" pitchFamily="2" charset="0"/>
              <a:ea typeface="Roboto" panose="02000000000000000000" pitchFamily="2" charset="0"/>
              <a:cs typeface="Roboto" panose="02000000000000000000" pitchFamily="2" charset="0"/>
            </a:rPr>
            <a:t>Um-</a:t>
          </a:r>
          <a:r>
            <a:rPr lang="de-DE" sz="1600" kern="1200" dirty="0" err="1">
              <a:solidFill>
                <a:srgbClr val="0070C0"/>
              </a:solidFill>
              <a:latin typeface="Roboto" panose="02000000000000000000" pitchFamily="2" charset="0"/>
              <a:ea typeface="Roboto" panose="02000000000000000000" pitchFamily="2" charset="0"/>
              <a:cs typeface="Roboto" panose="02000000000000000000" pitchFamily="2" charset="0"/>
            </a:rPr>
            <a:t>setzung</a:t>
          </a:r>
          <a:endParaRPr lang="de-DE" sz="1600" kern="1200" dirty="0">
            <a:solidFill>
              <a:srgbClr val="0070C0"/>
            </a:solidFill>
            <a:latin typeface="Roboto" panose="02000000000000000000" pitchFamily="2" charset="0"/>
            <a:ea typeface="Roboto" panose="02000000000000000000" pitchFamily="2" charset="0"/>
            <a:cs typeface="Roboto" panose="02000000000000000000" pitchFamily="2" charset="0"/>
          </a:endParaRPr>
        </a:p>
      </dsp:txBody>
      <dsp:txXfrm rot="-5400000">
        <a:off x="0" y="2514712"/>
        <a:ext cx="835978" cy="358276"/>
      </dsp:txXfrm>
    </dsp:sp>
    <dsp:sp modelId="{8A8D892F-1E49-427F-BE53-6FCAF4F39C89}">
      <dsp:nvSpPr>
        <dsp:cNvPr id="0" name=""/>
        <dsp:cNvSpPr/>
      </dsp:nvSpPr>
      <dsp:spPr>
        <a:xfrm rot="5400000">
          <a:off x="3584859" y="-646041"/>
          <a:ext cx="776265" cy="6274027"/>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de-DE" sz="2200" kern="1200" dirty="0">
              <a:solidFill>
                <a:schemeClr val="tx2"/>
              </a:solidFill>
              <a:latin typeface="Roboto" panose="02000000000000000000" pitchFamily="2" charset="0"/>
              <a:ea typeface="Roboto" panose="02000000000000000000" pitchFamily="2" charset="0"/>
              <a:cs typeface="Roboto" panose="02000000000000000000" pitchFamily="2" charset="0"/>
            </a:rPr>
            <a:t>Maßnahmen durchführen</a:t>
          </a:r>
        </a:p>
        <a:p>
          <a:pPr marL="228600" lvl="1" indent="-228600" algn="l" defTabSz="977900">
            <a:lnSpc>
              <a:spcPct val="90000"/>
            </a:lnSpc>
            <a:spcBef>
              <a:spcPct val="0"/>
            </a:spcBef>
            <a:spcAft>
              <a:spcPct val="15000"/>
            </a:spcAft>
            <a:buChar char="•"/>
          </a:pPr>
          <a:r>
            <a:rPr lang="de-DE" sz="2200" kern="1200" dirty="0">
              <a:solidFill>
                <a:schemeClr val="tx2"/>
              </a:solidFill>
              <a:latin typeface="Roboto" panose="02000000000000000000" pitchFamily="2" charset="0"/>
              <a:ea typeface="Roboto" panose="02000000000000000000" pitchFamily="2" charset="0"/>
              <a:cs typeface="Roboto" panose="02000000000000000000" pitchFamily="2" charset="0"/>
            </a:rPr>
            <a:t>Wichtig: Kommunikative Begleitung</a:t>
          </a:r>
        </a:p>
      </dsp:txBody>
      <dsp:txXfrm rot="-5400000">
        <a:off x="835978" y="2140734"/>
        <a:ext cx="6236133" cy="700477"/>
      </dsp:txXfrm>
    </dsp:sp>
    <dsp:sp modelId="{49D14051-D252-4599-B23F-681613CB96A0}">
      <dsp:nvSpPr>
        <dsp:cNvPr id="0" name=""/>
        <dsp:cNvSpPr/>
      </dsp:nvSpPr>
      <dsp:spPr>
        <a:xfrm rot="5400000">
          <a:off x="-179138" y="3322738"/>
          <a:ext cx="1194254" cy="835978"/>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kern="1200" dirty="0">
              <a:solidFill>
                <a:srgbClr val="0070C0"/>
              </a:solidFill>
              <a:latin typeface="Roboto" panose="02000000000000000000" pitchFamily="2" charset="0"/>
              <a:ea typeface="Roboto" panose="02000000000000000000" pitchFamily="2" charset="0"/>
              <a:cs typeface="Roboto" panose="02000000000000000000" pitchFamily="2" charset="0"/>
            </a:rPr>
            <a:t>Eva-</a:t>
          </a:r>
          <a:r>
            <a:rPr lang="de-DE" sz="1600" kern="1200" dirty="0" err="1">
              <a:solidFill>
                <a:srgbClr val="0070C0"/>
              </a:solidFill>
              <a:latin typeface="Roboto" panose="02000000000000000000" pitchFamily="2" charset="0"/>
              <a:ea typeface="Roboto" panose="02000000000000000000" pitchFamily="2" charset="0"/>
              <a:cs typeface="Roboto" panose="02000000000000000000" pitchFamily="2" charset="0"/>
            </a:rPr>
            <a:t>luation</a:t>
          </a:r>
          <a:endParaRPr lang="de-DE" sz="1600" kern="1200" dirty="0">
            <a:solidFill>
              <a:srgbClr val="0070C0"/>
            </a:solidFill>
            <a:latin typeface="Roboto" panose="02000000000000000000" pitchFamily="2" charset="0"/>
            <a:ea typeface="Roboto" panose="02000000000000000000" pitchFamily="2" charset="0"/>
            <a:cs typeface="Roboto" panose="02000000000000000000" pitchFamily="2" charset="0"/>
          </a:endParaRPr>
        </a:p>
      </dsp:txBody>
      <dsp:txXfrm rot="-5400000">
        <a:off x="0" y="3561589"/>
        <a:ext cx="835978" cy="358276"/>
      </dsp:txXfrm>
    </dsp:sp>
    <dsp:sp modelId="{A1CBE0A4-7B41-4DBA-A54A-0D7DD8FA51A7}">
      <dsp:nvSpPr>
        <dsp:cNvPr id="0" name=""/>
        <dsp:cNvSpPr/>
      </dsp:nvSpPr>
      <dsp:spPr>
        <a:xfrm rot="5400000">
          <a:off x="3584859" y="394719"/>
          <a:ext cx="776265" cy="6274027"/>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r>
            <a:rPr lang="de-DE" sz="2100" kern="1200" dirty="0">
              <a:solidFill>
                <a:schemeClr val="tx2"/>
              </a:solidFill>
              <a:latin typeface="Roboto" panose="02000000000000000000" pitchFamily="2" charset="0"/>
              <a:ea typeface="Roboto" panose="02000000000000000000" pitchFamily="2" charset="0"/>
              <a:cs typeface="Roboto" panose="02000000000000000000" pitchFamily="2" charset="0"/>
            </a:rPr>
            <a:t>Waren unsere Maßnahmen erfolgreich? </a:t>
          </a:r>
        </a:p>
        <a:p>
          <a:pPr marL="230400" lvl="2" indent="-228600" algn="l" defTabSz="933450">
            <a:lnSpc>
              <a:spcPct val="90000"/>
            </a:lnSpc>
            <a:spcBef>
              <a:spcPct val="0"/>
            </a:spcBef>
            <a:spcAft>
              <a:spcPct val="15000"/>
            </a:spcAft>
            <a:buChar char="•"/>
          </a:pPr>
          <a:r>
            <a:rPr lang="de-DE" sz="2100" kern="1200" dirty="0">
              <a:solidFill>
                <a:schemeClr val="tx2"/>
              </a:solidFill>
              <a:latin typeface="Roboto" panose="02000000000000000000" pitchFamily="2" charset="0"/>
              <a:ea typeface="Roboto" panose="02000000000000000000" pitchFamily="2" charset="0"/>
              <a:cs typeface="Roboto" panose="02000000000000000000" pitchFamily="2" charset="0"/>
            </a:rPr>
            <a:t>Ja/Nein: Weiterentwicklung/Anpassung</a:t>
          </a:r>
        </a:p>
      </dsp:txBody>
      <dsp:txXfrm rot="-5400000">
        <a:off x="835978" y="3181494"/>
        <a:ext cx="6236133" cy="70047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1BEA8F-8870-4EA7-9920-4E5E12B804BE}">
      <dsp:nvSpPr>
        <dsp:cNvPr id="0" name=""/>
        <dsp:cNvSpPr/>
      </dsp:nvSpPr>
      <dsp:spPr>
        <a:xfrm rot="5400000">
          <a:off x="-421619" y="421619"/>
          <a:ext cx="2002968" cy="1159729"/>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de-DE" sz="1800" b="0" kern="1200" dirty="0">
              <a:solidFill>
                <a:srgbClr val="0070C0"/>
              </a:solidFill>
              <a:latin typeface="Roboto" panose="02000000000000000000" pitchFamily="2" charset="0"/>
              <a:ea typeface="Roboto" panose="02000000000000000000" pitchFamily="2" charset="0"/>
              <a:cs typeface="Roboto" panose="02000000000000000000" pitchFamily="2" charset="0"/>
            </a:rPr>
            <a:t>Analyse</a:t>
          </a:r>
        </a:p>
      </dsp:txBody>
      <dsp:txXfrm rot="-5400000">
        <a:off x="1" y="579865"/>
        <a:ext cx="1159729" cy="843239"/>
      </dsp:txXfrm>
    </dsp:sp>
    <dsp:sp modelId="{7FA99A09-F851-491C-8AD7-D4F7871F6AF2}">
      <dsp:nvSpPr>
        <dsp:cNvPr id="0" name=""/>
        <dsp:cNvSpPr/>
      </dsp:nvSpPr>
      <dsp:spPr>
        <a:xfrm rot="5400000">
          <a:off x="3875350" y="-2714524"/>
          <a:ext cx="1420915" cy="6852156"/>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solidFill>
                <a:schemeClr val="tx2"/>
              </a:solidFill>
              <a:latin typeface="Roboto" panose="02000000000000000000" pitchFamily="2" charset="0"/>
              <a:ea typeface="Roboto" panose="02000000000000000000" pitchFamily="2" charset="0"/>
              <a:cs typeface="Roboto" panose="02000000000000000000" pitchFamily="2" charset="0"/>
            </a:rPr>
            <a:t>Wie sind wir unterwegs?</a:t>
          </a:r>
        </a:p>
        <a:p>
          <a:pPr marL="228600" lvl="1" indent="-228600" algn="l" defTabSz="1066800">
            <a:lnSpc>
              <a:spcPct val="90000"/>
            </a:lnSpc>
            <a:spcBef>
              <a:spcPct val="0"/>
            </a:spcBef>
            <a:spcAft>
              <a:spcPct val="15000"/>
            </a:spcAft>
            <a:buChar char="•"/>
          </a:pPr>
          <a:r>
            <a:rPr lang="de-DE" sz="2400" kern="1200" dirty="0">
              <a:solidFill>
                <a:schemeClr val="tx2"/>
              </a:solidFill>
              <a:latin typeface="Roboto" panose="02000000000000000000" pitchFamily="2" charset="0"/>
              <a:ea typeface="Roboto" panose="02000000000000000000" pitchFamily="2" charset="0"/>
              <a:cs typeface="Roboto" panose="02000000000000000000" pitchFamily="2" charset="0"/>
            </a:rPr>
            <a:t>Was stört uns auf unserem Weg?</a:t>
          </a:r>
        </a:p>
      </dsp:txBody>
      <dsp:txXfrm rot="-5400000">
        <a:off x="1159730" y="70459"/>
        <a:ext cx="6782793" cy="128218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1BEA8F-8870-4EA7-9920-4E5E12B804BE}">
      <dsp:nvSpPr>
        <dsp:cNvPr id="0" name=""/>
        <dsp:cNvSpPr/>
      </dsp:nvSpPr>
      <dsp:spPr>
        <a:xfrm rot="5400000">
          <a:off x="177180" y="344456"/>
          <a:ext cx="2002837" cy="1313925"/>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de-DE" sz="1800" b="0" kern="1200" dirty="0">
              <a:solidFill>
                <a:srgbClr val="0070C0"/>
              </a:solidFill>
              <a:latin typeface="Roboto" panose="02000000000000000000" pitchFamily="2" charset="0"/>
              <a:ea typeface="Roboto" panose="02000000000000000000" pitchFamily="2" charset="0"/>
              <a:cs typeface="Roboto" panose="02000000000000000000" pitchFamily="2" charset="0"/>
            </a:rPr>
            <a:t>Entwicklung</a:t>
          </a:r>
        </a:p>
      </dsp:txBody>
      <dsp:txXfrm rot="-5400000">
        <a:off x="521637" y="656963"/>
        <a:ext cx="1313925" cy="688912"/>
      </dsp:txXfrm>
    </dsp:sp>
    <dsp:sp modelId="{7FA99A09-F851-491C-8AD7-D4F7871F6AF2}">
      <dsp:nvSpPr>
        <dsp:cNvPr id="0" name=""/>
        <dsp:cNvSpPr/>
      </dsp:nvSpPr>
      <dsp:spPr>
        <a:xfrm rot="5400000">
          <a:off x="4292270" y="-2510826"/>
          <a:ext cx="1433948" cy="644508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solidFill>
                <a:schemeClr val="tx2"/>
              </a:solidFill>
              <a:latin typeface="Roboto" panose="02000000000000000000" pitchFamily="2" charset="0"/>
              <a:ea typeface="Roboto" panose="02000000000000000000" pitchFamily="2" charset="0"/>
              <a:cs typeface="Roboto" panose="02000000000000000000" pitchFamily="2" charset="0"/>
            </a:rPr>
            <a:t>Was können wir ändern?</a:t>
          </a:r>
        </a:p>
        <a:p>
          <a:pPr marL="228600" lvl="1" indent="-228600" algn="l" defTabSz="1066800">
            <a:lnSpc>
              <a:spcPct val="90000"/>
            </a:lnSpc>
            <a:spcBef>
              <a:spcPct val="0"/>
            </a:spcBef>
            <a:spcAft>
              <a:spcPct val="15000"/>
            </a:spcAft>
            <a:buChar char="•"/>
          </a:pPr>
          <a:r>
            <a:rPr lang="de-DE" sz="2400" kern="1200" dirty="0">
              <a:solidFill>
                <a:schemeClr val="tx2"/>
              </a:solidFill>
              <a:latin typeface="Roboto" panose="02000000000000000000" pitchFamily="2" charset="0"/>
              <a:ea typeface="Roboto" panose="02000000000000000000" pitchFamily="2" charset="0"/>
              <a:cs typeface="Roboto" panose="02000000000000000000" pitchFamily="2" charset="0"/>
            </a:rPr>
            <a:t>Wo können Maßnahmen ansetzen?</a:t>
          </a:r>
        </a:p>
      </dsp:txBody>
      <dsp:txXfrm rot="-5400000">
        <a:off x="1786700" y="64744"/>
        <a:ext cx="6375089" cy="129394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1BEA8F-8870-4EA7-9920-4E5E12B804BE}">
      <dsp:nvSpPr>
        <dsp:cNvPr id="0" name=""/>
        <dsp:cNvSpPr/>
      </dsp:nvSpPr>
      <dsp:spPr>
        <a:xfrm rot="5400000">
          <a:off x="139272" y="256848"/>
          <a:ext cx="1511468" cy="997770"/>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e-DE" sz="1400" b="0" kern="1200" dirty="0">
              <a:solidFill>
                <a:srgbClr val="0070C0"/>
              </a:solidFill>
              <a:latin typeface="Roboto" panose="02000000000000000000" pitchFamily="2" charset="0"/>
              <a:ea typeface="Roboto" panose="02000000000000000000" pitchFamily="2" charset="0"/>
              <a:cs typeface="Roboto" panose="02000000000000000000" pitchFamily="2" charset="0"/>
            </a:rPr>
            <a:t>Umsetzung</a:t>
          </a:r>
        </a:p>
      </dsp:txBody>
      <dsp:txXfrm rot="-5400000">
        <a:off x="396121" y="498884"/>
        <a:ext cx="997770" cy="513698"/>
      </dsp:txXfrm>
    </dsp:sp>
    <dsp:sp modelId="{7FA99A09-F851-491C-8AD7-D4F7871F6AF2}">
      <dsp:nvSpPr>
        <dsp:cNvPr id="0" name=""/>
        <dsp:cNvSpPr/>
      </dsp:nvSpPr>
      <dsp:spPr>
        <a:xfrm rot="5400000">
          <a:off x="4057085" y="-2699047"/>
          <a:ext cx="1085386" cy="6485983"/>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solidFill>
                <a:schemeClr val="tx2"/>
              </a:solidFill>
              <a:latin typeface="Roboto" panose="02000000000000000000" pitchFamily="2" charset="0"/>
              <a:ea typeface="Roboto" panose="02000000000000000000" pitchFamily="2" charset="0"/>
              <a:cs typeface="Roboto" panose="02000000000000000000" pitchFamily="2" charset="0"/>
            </a:rPr>
            <a:t>Maßnahmen umsetzen</a:t>
          </a:r>
        </a:p>
        <a:p>
          <a:pPr marL="228600" lvl="1" indent="-228600" algn="l" defTabSz="1066800">
            <a:lnSpc>
              <a:spcPct val="90000"/>
            </a:lnSpc>
            <a:spcBef>
              <a:spcPct val="0"/>
            </a:spcBef>
            <a:spcAft>
              <a:spcPct val="15000"/>
            </a:spcAft>
            <a:buChar char="•"/>
          </a:pPr>
          <a:r>
            <a:rPr lang="de-DE" sz="2400" kern="1200" dirty="0">
              <a:solidFill>
                <a:schemeClr val="tx2"/>
              </a:solidFill>
              <a:latin typeface="Roboto" panose="02000000000000000000" pitchFamily="2" charset="0"/>
              <a:ea typeface="Roboto" panose="02000000000000000000" pitchFamily="2" charset="0"/>
              <a:cs typeface="Roboto" panose="02000000000000000000" pitchFamily="2" charset="0"/>
            </a:rPr>
            <a:t>Wo können Maßnahmen ansetzen?</a:t>
          </a:r>
        </a:p>
      </dsp:txBody>
      <dsp:txXfrm rot="-5400000">
        <a:off x="1356787" y="54235"/>
        <a:ext cx="6432999" cy="979418"/>
      </dsp:txXfrm>
    </dsp:sp>
    <dsp:sp modelId="{55E84B65-8CAF-4BFA-ABE3-E05093F6BB66}">
      <dsp:nvSpPr>
        <dsp:cNvPr id="0" name=""/>
        <dsp:cNvSpPr/>
      </dsp:nvSpPr>
      <dsp:spPr>
        <a:xfrm rot="5400000">
          <a:off x="281404" y="1443082"/>
          <a:ext cx="1265536" cy="885875"/>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e-DE" sz="1400" b="0" kern="1200" dirty="0">
              <a:solidFill>
                <a:srgbClr val="0070C0"/>
              </a:solidFill>
              <a:latin typeface="Roboto" panose="02000000000000000000" pitchFamily="2" charset="0"/>
              <a:ea typeface="Roboto" panose="02000000000000000000" pitchFamily="2" charset="0"/>
              <a:cs typeface="Roboto" panose="02000000000000000000" pitchFamily="2" charset="0"/>
            </a:rPr>
            <a:t>Evaluation</a:t>
          </a:r>
          <a:endParaRPr lang="de-DE" sz="1800" b="0" kern="1200" dirty="0">
            <a:solidFill>
              <a:srgbClr val="0070C0"/>
            </a:solidFill>
            <a:latin typeface="Roboto" panose="02000000000000000000" pitchFamily="2" charset="0"/>
            <a:ea typeface="Roboto" panose="02000000000000000000" pitchFamily="2" charset="0"/>
            <a:cs typeface="Roboto" panose="02000000000000000000" pitchFamily="2" charset="0"/>
          </a:endParaRPr>
        </a:p>
      </dsp:txBody>
      <dsp:txXfrm rot="-5400000">
        <a:off x="471235" y="1696190"/>
        <a:ext cx="885875" cy="379661"/>
      </dsp:txXfrm>
    </dsp:sp>
    <dsp:sp modelId="{90C4F869-8DDB-49ED-A095-2D063638C552}">
      <dsp:nvSpPr>
        <dsp:cNvPr id="0" name=""/>
        <dsp:cNvSpPr/>
      </dsp:nvSpPr>
      <dsp:spPr>
        <a:xfrm rot="5400000">
          <a:off x="4202840" y="-1551550"/>
          <a:ext cx="822598" cy="6485983"/>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solidFill>
                <a:srgbClr val="000000"/>
              </a:solidFill>
              <a:latin typeface="Roboto" panose="02000000000000000000" pitchFamily="2" charset="0"/>
              <a:ea typeface="Roboto" panose="02000000000000000000" pitchFamily="2" charset="0"/>
              <a:cs typeface="Roboto" panose="02000000000000000000" pitchFamily="2" charset="0"/>
            </a:rPr>
            <a:t>Waren unsere Maßnahmen erfolgreich</a:t>
          </a:r>
          <a:r>
            <a:rPr lang="de-DE" sz="2900" kern="1200" dirty="0">
              <a:solidFill>
                <a:schemeClr val="tx2"/>
              </a:solidFill>
            </a:rPr>
            <a:t>?</a:t>
          </a:r>
        </a:p>
      </dsp:txBody>
      <dsp:txXfrm rot="-5400000">
        <a:off x="1371148" y="1320298"/>
        <a:ext cx="6445827" cy="742286"/>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BACCE5F0-D268-C147-AE01-B293F8EDF47A}" type="datetimeFigureOut">
              <a:rPr lang="de-DE" smtClean="0"/>
              <a:pPr/>
              <a:t>03.11.2023</a:t>
            </a:fld>
            <a:endParaRPr lang="de-DE"/>
          </a:p>
        </p:txBody>
      </p:sp>
      <p:sp>
        <p:nvSpPr>
          <p:cNvPr id="4" name="Fußzeilenplatzhalt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FDC37A47-472A-3247-B0E9-466CBE8B17F4}" type="slidenum">
              <a:rPr lang="de-DE" smtClean="0"/>
              <a:pPr/>
              <a:t>‹Nr.›</a:t>
            </a:fld>
            <a:endParaRPr lang="de-DE"/>
          </a:p>
        </p:txBody>
      </p:sp>
    </p:spTree>
    <p:extLst>
      <p:ext uri="{BB962C8B-B14F-4D97-AF65-F5344CB8AC3E}">
        <p14:creationId xmlns:p14="http://schemas.microsoft.com/office/powerpoint/2010/main" val="389487992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lienbildplatzhalter 3"/>
          <p:cNvSpPr>
            <a:spLocks noGrp="1" noRot="1" noChangeAspect="1"/>
          </p:cNvSpPr>
          <p:nvPr>
            <p:ph type="sldImg" idx="2"/>
          </p:nvPr>
        </p:nvSpPr>
        <p:spPr>
          <a:xfrm>
            <a:off x="2625725" y="117475"/>
            <a:ext cx="3959225" cy="296862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249718" y="3093374"/>
            <a:ext cx="8725359" cy="3420536"/>
          </a:xfrm>
          <a:prstGeom prst="rect">
            <a:avLst/>
          </a:prstGeom>
        </p:spPr>
        <p:txBody>
          <a:bodyPr vert="horz" lIns="91440" tIns="45720" rIns="91440" bIns="45720" rtlCol="0"/>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oliennummernplatzhalter 5">
            <a:extLst>
              <a:ext uri="{FF2B5EF4-FFF2-40B4-BE49-F238E27FC236}">
                <a16:creationId xmlns:a16="http://schemas.microsoft.com/office/drawing/2014/main" id="{98F97CD6-7181-496E-B8E3-D312094B09BB}"/>
              </a:ext>
            </a:extLst>
          </p:cNvPr>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16C6F3C8-E679-488F-94AA-95887D5891CD}" type="slidenum">
              <a:rPr lang="de-DE" smtClean="0"/>
              <a:t>‹Nr.›</a:t>
            </a:fld>
            <a:endParaRPr lang="de-DE"/>
          </a:p>
        </p:txBody>
      </p:sp>
    </p:spTree>
    <p:extLst>
      <p:ext uri="{BB962C8B-B14F-4D97-AF65-F5344CB8AC3E}">
        <p14:creationId xmlns:p14="http://schemas.microsoft.com/office/powerpoint/2010/main" val="178245186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fr.de/rhein-main/verkehr/verkehr-in-hessen-krieg-auf-der-autobahn-a-1415816"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focus.de/auto/experten/haberland/ablenkung-am-steuer-smartphone-am-steuer-ist-unfall-ursache-nummer-eins_id_7598701.html"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umweltbundesamt.de/service/glossar/t?tag=Treibhausgas#alphabar"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25725" y="117475"/>
            <a:ext cx="3959225" cy="29686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a:xfrm>
            <a:off x="5179484" y="6513910"/>
            <a:ext cx="3962400" cy="342900"/>
          </a:xfrm>
          <a:prstGeom prst="rect">
            <a:avLst/>
          </a:prstGeom>
        </p:spPr>
        <p:txBody>
          <a:bodyPr/>
          <a:lstStyle/>
          <a:p>
            <a:fld id="{80BF3E57-BE4F-8A48-91DC-35CCAB44CEB5}" type="slidenum">
              <a:rPr lang="de-DE" smtClean="0"/>
              <a:pPr/>
              <a:t>1</a:t>
            </a:fld>
            <a:endParaRPr lang="de-DE"/>
          </a:p>
        </p:txBody>
      </p:sp>
    </p:spTree>
    <p:extLst>
      <p:ext uri="{BB962C8B-B14F-4D97-AF65-F5344CB8AC3E}">
        <p14:creationId xmlns:p14="http://schemas.microsoft.com/office/powerpoint/2010/main" val="12450653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25725" y="117475"/>
            <a:ext cx="3959225" cy="2968625"/>
          </a:xfrm>
        </p:spPr>
      </p:sp>
      <p:sp>
        <p:nvSpPr>
          <p:cNvPr id="3" name="Notizenplatzhalter 2"/>
          <p:cNvSpPr>
            <a:spLocks noGrp="1"/>
          </p:cNvSpPr>
          <p:nvPr>
            <p:ph type="body" idx="1"/>
          </p:nvPr>
        </p:nvSpPr>
        <p:spPr/>
        <p:txBody>
          <a:bodyPr/>
          <a:lstStyle/>
          <a:p>
            <a:r>
              <a:rPr lang="de-DE" b="1" u="sng" dirty="0"/>
              <a:t>Moderationshinweis:  </a:t>
            </a:r>
          </a:p>
          <a:p>
            <a:r>
              <a:rPr lang="de-DE" b="0" dirty="0"/>
              <a:t>Sollte ausreichend Zeit sein, können Sie der Gruppe den Auftrag geben im Internet nach dem Modal-Split für den eigenen Wohnort herauszusuchen. Anschließend kann man in der Gruppe überlegen, warum in einer Stadt mehr Menschen mit dem Auto fahren als in einer anderen. </a:t>
            </a:r>
          </a:p>
          <a:p>
            <a:pPr marL="171450" indent="-171450">
              <a:buFont typeface="Arial" panose="020B0604020202020204" pitchFamily="34" charset="0"/>
              <a:buChar char="•"/>
            </a:pPr>
            <a:r>
              <a:rPr lang="de-DE" b="1" dirty="0"/>
              <a:t>Alternativ: </a:t>
            </a:r>
            <a:r>
              <a:rPr lang="de-DE" b="0" dirty="0"/>
              <a:t>Sollte nicht ausreichend Zeit sein, kann man als kleinen </a:t>
            </a:r>
            <a:r>
              <a:rPr lang="de-DE" b="0" dirty="0" err="1"/>
              <a:t>Energizer</a:t>
            </a:r>
            <a:r>
              <a:rPr lang="de-DE" b="0" dirty="0"/>
              <a:t> das „Eckenspiel“ einbauen. Jede Ecke des Raumes symbolisiert ein Verkehrsmittel (ÖPNV, MIV, Fahrrad, zu Fuß). Anschließend fragt man die Gruppe:</a:t>
            </a:r>
          </a:p>
          <a:p>
            <a:pPr marL="628650" lvl="1" indent="-171450">
              <a:buFont typeface="Arial" panose="020B0604020202020204" pitchFamily="34" charset="0"/>
              <a:buChar char="•"/>
            </a:pPr>
            <a:r>
              <a:rPr lang="de-DE" b="0" dirty="0"/>
              <a:t>Mit welchen Verkehrsmittel seid ihr heute angereist?</a:t>
            </a:r>
          </a:p>
          <a:p>
            <a:pPr marL="628650" lvl="1" indent="-171450">
              <a:buFont typeface="Arial" panose="020B0604020202020204" pitchFamily="34" charset="0"/>
              <a:buChar char="•"/>
            </a:pPr>
            <a:r>
              <a:rPr lang="de-DE" b="0" dirty="0"/>
              <a:t>Mit welchem Verkehrsmittel seid ihr am liebsten unterwegs?</a:t>
            </a:r>
          </a:p>
          <a:p>
            <a:pPr marL="628650" lvl="1" indent="-171450">
              <a:buFont typeface="Arial" panose="020B0604020202020204" pitchFamily="34" charset="0"/>
              <a:buChar char="•"/>
            </a:pPr>
            <a:r>
              <a:rPr lang="de-DE" b="0" dirty="0"/>
              <a:t>Nachdem alle sich einmal den jeweiligen Verkehrsmitteln zugeordnet haben, kann man nochmal nachfragen, warum das jeweilige Fahrzeug gewählt worden ist und was man sich noch wünschen würde. </a:t>
            </a:r>
          </a:p>
        </p:txBody>
      </p:sp>
      <p:sp>
        <p:nvSpPr>
          <p:cNvPr id="4" name="Foliennummernplatzhalter 3"/>
          <p:cNvSpPr>
            <a:spLocks noGrp="1"/>
          </p:cNvSpPr>
          <p:nvPr>
            <p:ph type="sldNum" sz="quarter" idx="5"/>
          </p:nvPr>
        </p:nvSpPr>
        <p:spPr>
          <a:xfrm>
            <a:off x="5179484" y="6513910"/>
            <a:ext cx="3962400" cy="342900"/>
          </a:xfrm>
          <a:prstGeom prst="rect">
            <a:avLst/>
          </a:prstGeom>
        </p:spPr>
        <p:txBody>
          <a:bodyPr/>
          <a:lstStyle/>
          <a:p>
            <a:fld id="{80BF3E57-BE4F-8A48-91DC-35CCAB44CEB5}" type="slidenum">
              <a:rPr lang="de-DE" smtClean="0"/>
              <a:pPr/>
              <a:t>10</a:t>
            </a:fld>
            <a:endParaRPr lang="de-DE"/>
          </a:p>
        </p:txBody>
      </p:sp>
    </p:spTree>
    <p:extLst>
      <p:ext uri="{BB962C8B-B14F-4D97-AF65-F5344CB8AC3E}">
        <p14:creationId xmlns:p14="http://schemas.microsoft.com/office/powerpoint/2010/main" val="22838489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25725" y="117475"/>
            <a:ext cx="3959225" cy="2968625"/>
          </a:xfrm>
        </p:spPr>
      </p:sp>
      <p:sp>
        <p:nvSpPr>
          <p:cNvPr id="3" name="Notizenplatzhalter 2"/>
          <p:cNvSpPr>
            <a:spLocks noGrp="1"/>
          </p:cNvSpPr>
          <p:nvPr>
            <p:ph type="body" idx="1"/>
          </p:nvPr>
        </p:nvSpPr>
        <p:spPr/>
        <p:txBody>
          <a:bodyPr/>
          <a:lstStyle/>
          <a:p>
            <a:r>
              <a:rPr lang="de-DE" b="1" u="sng" dirty="0"/>
              <a:t>Moderationshinweis: </a:t>
            </a:r>
          </a:p>
          <a:p>
            <a:r>
              <a:rPr lang="de-DE" b="0" dirty="0"/>
              <a:t>Im Folgenden Abschnitt gehen wir auf die Folgewirkung unserer aktuellen Mobilität ein. Themen werden sein:</a:t>
            </a:r>
          </a:p>
          <a:p>
            <a:pPr marL="171450" indent="-171450">
              <a:buFont typeface="Arial" panose="020B0604020202020204" pitchFamily="34" charset="0"/>
              <a:buChar char="•"/>
            </a:pPr>
            <a:r>
              <a:rPr lang="de-DE" b="0" dirty="0"/>
              <a:t>Verkehrslärm</a:t>
            </a:r>
          </a:p>
          <a:p>
            <a:pPr marL="171450" indent="-171450">
              <a:buFont typeface="Arial" panose="020B0604020202020204" pitchFamily="34" charset="0"/>
              <a:buChar char="•"/>
            </a:pPr>
            <a:r>
              <a:rPr lang="de-DE" b="0" dirty="0"/>
              <a:t>Luftschadstoffe</a:t>
            </a:r>
          </a:p>
          <a:p>
            <a:pPr marL="171450" indent="-171450">
              <a:buFont typeface="Arial" panose="020B0604020202020204" pitchFamily="34" charset="0"/>
              <a:buChar char="•"/>
            </a:pPr>
            <a:r>
              <a:rPr lang="de-DE" b="0" dirty="0"/>
              <a:t>Treibhausgasemissionen</a:t>
            </a:r>
          </a:p>
          <a:p>
            <a:pPr marL="171450" indent="-171450">
              <a:buFont typeface="Arial" panose="020B0604020202020204" pitchFamily="34" charset="0"/>
              <a:buChar char="•"/>
            </a:pPr>
            <a:r>
              <a:rPr lang="de-DE" b="0" dirty="0"/>
              <a:t>Verkehrssicherheit</a:t>
            </a:r>
          </a:p>
          <a:p>
            <a:pPr marL="171450" indent="-171450">
              <a:buFont typeface="Arial" panose="020B0604020202020204" pitchFamily="34" charset="0"/>
              <a:buChar char="•"/>
            </a:pPr>
            <a:r>
              <a:rPr lang="de-DE" b="0" dirty="0"/>
              <a:t>Flächenverbrauch &amp; Flächennutzung</a:t>
            </a:r>
          </a:p>
          <a:p>
            <a:pPr marL="171450" indent="-171450">
              <a:buFont typeface="Arial" panose="020B0604020202020204" pitchFamily="34" charset="0"/>
              <a:buChar char="•"/>
            </a:pPr>
            <a:endParaRPr lang="de-DE" b="1" dirty="0"/>
          </a:p>
          <a:p>
            <a:pPr marL="0" indent="0">
              <a:buFont typeface="Arial" panose="020B0604020202020204" pitchFamily="34" charset="0"/>
              <a:buNone/>
            </a:pPr>
            <a:r>
              <a:rPr lang="de-DE" b="1" dirty="0">
                <a:sym typeface="Wingdings" panose="05000000000000000000" pitchFamily="2" charset="2"/>
              </a:rPr>
              <a:t>Interaktiv: Sie können folgende Einstiegsfrage der Gruppe stellen: „Was können Folgen unserer Mobilität sein? Was denkt ihr?“</a:t>
            </a:r>
            <a:endParaRPr lang="de-DE" b="1" dirty="0"/>
          </a:p>
        </p:txBody>
      </p:sp>
      <p:sp>
        <p:nvSpPr>
          <p:cNvPr id="4" name="Foliennummernplatzhalter 3"/>
          <p:cNvSpPr>
            <a:spLocks noGrp="1"/>
          </p:cNvSpPr>
          <p:nvPr>
            <p:ph type="sldNum" sz="quarter" idx="5"/>
          </p:nvPr>
        </p:nvSpPr>
        <p:spPr>
          <a:xfrm>
            <a:off x="5179484" y="6513910"/>
            <a:ext cx="3962400" cy="342900"/>
          </a:xfrm>
          <a:prstGeom prst="rect">
            <a:avLst/>
          </a:prstGeom>
        </p:spPr>
        <p:txBody>
          <a:bodyPr/>
          <a:lstStyle/>
          <a:p>
            <a:fld id="{80BF3E57-BE4F-8A48-91DC-35CCAB44CEB5}" type="slidenum">
              <a:rPr lang="de-DE" smtClean="0"/>
              <a:pPr/>
              <a:t>11</a:t>
            </a:fld>
            <a:endParaRPr lang="de-DE"/>
          </a:p>
        </p:txBody>
      </p:sp>
    </p:spTree>
    <p:extLst>
      <p:ext uri="{BB962C8B-B14F-4D97-AF65-F5344CB8AC3E}">
        <p14:creationId xmlns:p14="http://schemas.microsoft.com/office/powerpoint/2010/main" val="12752291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25725" y="117475"/>
            <a:ext cx="3959225" cy="2968625"/>
          </a:xfrm>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DE" sz="1200" b="1" u="sng" dirty="0"/>
              <a:t>Gesundheitsschädlicher Verkehrslärm: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u="none" kern="1200" dirty="0">
                <a:solidFill>
                  <a:schemeClr val="tx1"/>
                </a:solidFill>
                <a:effectLst/>
                <a:latin typeface="+mn-lt"/>
                <a:ea typeface="+mn-ea"/>
                <a:cs typeface="+mn-cs"/>
              </a:rPr>
              <a:t>Ve</a:t>
            </a:r>
            <a:r>
              <a:rPr lang="de-DE" u="none" dirty="0"/>
              <a:t>rkehrslärm </a:t>
            </a:r>
            <a:r>
              <a:rPr lang="de-DE" dirty="0"/>
              <a:t>beeinträchtigt das Leben vieler Menschen. So fühlen sich </a:t>
            </a:r>
            <a:r>
              <a:rPr lang="de-DE" b="1" dirty="0"/>
              <a:t>75 Prozent der deutschen Bevölkerung vom Straßenverkehrslärm gestört oder belästigt</a:t>
            </a:r>
            <a:r>
              <a:rPr lang="de-DE" dirty="0"/>
              <a:t>, 42 Prozent vom Flugverkehrslärm, 35 Prozent beim Schienenverkehrslärm.</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Das Ausmaß der Lärmbelästigung hängt neben der physikalischen Lärmbelastung von zahlreichen nicht- akustischen Faktoren  wie z.B. der Einstellung zur Geräuschquelle, dem Umweltbewusstsein und der individuellen Disposition ab.</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 </a:t>
            </a:r>
            <a:r>
              <a:rPr lang="de-DE" sz="1200" b="1" kern="1200" dirty="0">
                <a:solidFill>
                  <a:schemeClr val="tx1"/>
                </a:solidFill>
                <a:effectLst/>
                <a:latin typeface="+mn-lt"/>
                <a:ea typeface="+mn-ea"/>
                <a:cs typeface="+mn-cs"/>
              </a:rPr>
              <a:t>Folgen: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kern="1200" dirty="0">
                <a:solidFill>
                  <a:schemeClr val="tx1"/>
                </a:solidFill>
                <a:effectLst/>
                <a:latin typeface="+mn-lt"/>
                <a:ea typeface="+mn-ea"/>
                <a:cs typeface="+mn-cs"/>
              </a:rPr>
              <a:t>Dauerhafter </a:t>
            </a:r>
            <a:r>
              <a:rPr lang="de-DE" sz="1200" b="1" kern="1200" dirty="0">
                <a:solidFill>
                  <a:schemeClr val="tx1"/>
                </a:solidFill>
                <a:effectLst/>
                <a:latin typeface="+mn-lt"/>
                <a:ea typeface="+mn-ea"/>
                <a:cs typeface="+mn-cs"/>
              </a:rPr>
              <a:t>Lärm</a:t>
            </a:r>
            <a:r>
              <a:rPr lang="de-DE" sz="1200" kern="1200" dirty="0">
                <a:solidFill>
                  <a:schemeClr val="tx1"/>
                </a:solidFill>
                <a:effectLst/>
                <a:latin typeface="+mn-lt"/>
                <a:ea typeface="+mn-ea"/>
                <a:cs typeface="+mn-cs"/>
              </a:rPr>
              <a:t> oder die Überschreitung der Lärmgrenze wirkt sich auf die Gesundheit und die Lebensqualität der Bevölkerung aus. </a:t>
            </a:r>
            <a:r>
              <a:rPr lang="de-DE" kern="1200" dirty="0">
                <a:solidFill>
                  <a:schemeClr val="tx1"/>
                </a:solidFill>
                <a:effectLst/>
                <a:latin typeface="+mn-lt"/>
                <a:ea typeface="+mn-ea"/>
                <a:cs typeface="+mn-cs"/>
              </a:rPr>
              <a:t>Wissenschaftlichen Studien </a:t>
            </a:r>
            <a:r>
              <a:rPr lang="de-DE" b="1" kern="1200" dirty="0">
                <a:solidFill>
                  <a:schemeClr val="tx1"/>
                </a:solidFill>
                <a:effectLst/>
                <a:latin typeface="+mn-lt"/>
                <a:ea typeface="+mn-ea"/>
                <a:cs typeface="+mn-cs"/>
              </a:rPr>
              <a:t>zufolge bedingt Lärm ein erhöhtes Risiko für…</a:t>
            </a:r>
          </a:p>
          <a:p>
            <a:pPr marL="628650" lvl="1" indent="-171450">
              <a:buFont typeface="Arial" panose="020B0604020202020204" pitchFamily="34" charset="0"/>
              <a:buChar char="•"/>
              <a:defRPr/>
            </a:pPr>
            <a:r>
              <a:rPr lang="de-DE" b="1" kern="1200" dirty="0">
                <a:solidFill>
                  <a:schemeClr val="tx1"/>
                </a:solidFill>
                <a:effectLst/>
                <a:latin typeface="+mn-lt"/>
                <a:ea typeface="+mn-ea"/>
                <a:cs typeface="+mn-cs"/>
              </a:rPr>
              <a:t>Herz-Kreislauf-Erkrankungen wie </a:t>
            </a:r>
            <a:r>
              <a:rPr lang="de-DE" b="0" kern="1200" dirty="0">
                <a:solidFill>
                  <a:schemeClr val="tx1"/>
                </a:solidFill>
                <a:effectLst/>
                <a:latin typeface="+mn-lt"/>
                <a:ea typeface="+mn-ea"/>
                <a:cs typeface="+mn-cs"/>
              </a:rPr>
              <a:t>Bluthochdruck, Arterienverkalkung oder Herzkrankheiten (bspw. Angina </a:t>
            </a:r>
            <a:r>
              <a:rPr lang="de-DE" b="0" kern="1200" dirty="0" err="1">
                <a:solidFill>
                  <a:schemeClr val="tx1"/>
                </a:solidFill>
                <a:effectLst/>
                <a:latin typeface="+mn-lt"/>
                <a:ea typeface="+mn-ea"/>
                <a:cs typeface="+mn-cs"/>
              </a:rPr>
              <a:t>pectoris</a:t>
            </a:r>
            <a:r>
              <a:rPr lang="de-DE" b="0" kern="1200" dirty="0">
                <a:solidFill>
                  <a:schemeClr val="tx1"/>
                </a:solidFill>
                <a:effectLst/>
                <a:latin typeface="+mn-lt"/>
                <a:ea typeface="+mn-ea"/>
                <a:cs typeface="+mn-cs"/>
              </a:rPr>
              <a:t>). Auch das Risiko eines Herzinfarkts oder eines Schlaganfalls erhöht sich durch dauerhaften Verkehrslärm.</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1" kern="1200" dirty="0">
                <a:solidFill>
                  <a:schemeClr val="tx1"/>
                </a:solidFill>
                <a:effectLst/>
                <a:latin typeface="+mn-lt"/>
                <a:ea typeface="+mn-ea"/>
                <a:cs typeface="+mn-cs"/>
              </a:rPr>
              <a:t>Lern-, Konzentrations- und Schlafstörungen: </a:t>
            </a:r>
            <a:r>
              <a:rPr lang="de-DE" sz="1200" b="0" kern="1200" dirty="0">
                <a:solidFill>
                  <a:schemeClr val="tx1"/>
                </a:solidFill>
                <a:effectLst/>
                <a:latin typeface="+mn-lt"/>
                <a:ea typeface="+mn-ea"/>
                <a:cs typeface="+mn-cs"/>
              </a:rPr>
              <a:t>Akute Folgen von nächtlichen Verkehrslärm ist das vermehrte Auftreten von Müdigkeit und einer herabgesetzten Leistungsfähigkeit. Langfristig kann eine Störung des Schlafs zu Herz-Kreislauf-Erkrankungen führen. Kinder zählen im Hinblick auf die Geräuschbelastung zu einer besonders vulnerablen Gruppe. Studien belegen, dass Lärm die kognitive Leistungsfähigkeit bei Kindern beeinträchtigt. </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1" kern="1200" dirty="0">
                <a:solidFill>
                  <a:schemeClr val="tx1"/>
                </a:solidFill>
                <a:effectLst/>
                <a:latin typeface="+mn-lt"/>
                <a:ea typeface="+mn-ea"/>
                <a:cs typeface="+mn-cs"/>
              </a:rPr>
              <a:t>Psychische Erkrankungen: </a:t>
            </a:r>
            <a:r>
              <a:rPr lang="de-DE" sz="1200" b="0" kern="1200" dirty="0">
                <a:solidFill>
                  <a:schemeClr val="tx1"/>
                </a:solidFill>
                <a:effectLst/>
                <a:latin typeface="+mn-lt"/>
                <a:ea typeface="+mn-ea"/>
                <a:cs typeface="+mn-cs"/>
              </a:rPr>
              <a:t>Studien deuten auch darauf hin, dass sich ein Anstieg von psychischen Erkrankungen wie Depressionen auf eine erhöhte Lärmbelastung zurückführen lässt. Hier ist jedoch noch weitere Forschung notwendig</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200" b="1" kern="1200" dirty="0">
                <a:solidFill>
                  <a:schemeClr val="tx1"/>
                </a:solidFill>
                <a:effectLst/>
                <a:latin typeface="+mn-lt"/>
                <a:ea typeface="+mn-ea"/>
                <a:cs typeface="+mn-cs"/>
              </a:rPr>
              <a:t>Fazit: </a:t>
            </a:r>
            <a:r>
              <a:rPr lang="de-DE" sz="1200" b="0" kern="1200" dirty="0">
                <a:solidFill>
                  <a:schemeClr val="tx1"/>
                </a:solidFill>
                <a:effectLst/>
                <a:latin typeface="+mn-lt"/>
                <a:ea typeface="+mn-ea"/>
                <a:cs typeface="+mn-cs"/>
              </a:rPr>
              <a:t>Lärm verursacht ernsthafte gesundheitliche Risiken. Besonders nächtlicher Lärm und hohe Maximalpegel wirken sich negativ auf die Gesundheit und die körperliche wie auch mentale Leistungsfähigkeit aus. </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200" b="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a:xfrm>
            <a:off x="5179484" y="6513910"/>
            <a:ext cx="3962400" cy="342900"/>
          </a:xfrm>
          <a:prstGeom prst="rect">
            <a:avLst/>
          </a:prstGeom>
        </p:spPr>
        <p:txBody>
          <a:bodyPr/>
          <a:lstStyle/>
          <a:p>
            <a:fld id="{80BF3E57-BE4F-8A48-91DC-35CCAB44CEB5}" type="slidenum">
              <a:rPr lang="de-DE" smtClean="0"/>
              <a:pPr/>
              <a:t>12</a:t>
            </a:fld>
            <a:endParaRPr lang="de-DE"/>
          </a:p>
        </p:txBody>
      </p:sp>
    </p:spTree>
    <p:extLst>
      <p:ext uri="{BB962C8B-B14F-4D97-AF65-F5344CB8AC3E}">
        <p14:creationId xmlns:p14="http://schemas.microsoft.com/office/powerpoint/2010/main" val="7755932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25725" y="117475"/>
            <a:ext cx="3959225" cy="2968625"/>
          </a:xfrm>
        </p:spPr>
      </p:sp>
      <p:sp>
        <p:nvSpPr>
          <p:cNvPr id="3" name="Notizenplatzhalter 2"/>
          <p:cNvSpPr>
            <a:spLocks noGrp="1"/>
          </p:cNvSpPr>
          <p:nvPr>
            <p:ph type="body" idx="1"/>
          </p:nvPr>
        </p:nvSpPr>
        <p:spPr/>
        <p:txBody>
          <a:bodyPr/>
          <a:lstStyle/>
          <a:p>
            <a:r>
              <a:rPr lang="de-DE" sz="1200" b="1" u="sng" kern="1200" dirty="0">
                <a:solidFill>
                  <a:schemeClr val="tx1"/>
                </a:solidFill>
                <a:effectLst/>
                <a:latin typeface="+mn-lt"/>
                <a:ea typeface="+mn-ea"/>
                <a:cs typeface="+mn-cs"/>
              </a:rPr>
              <a:t>Gesundheitliche Belastung durch Luftschadstoffe</a:t>
            </a:r>
          </a:p>
          <a:p>
            <a:r>
              <a:rPr lang="de-DE" sz="1200" kern="1200" dirty="0">
                <a:solidFill>
                  <a:schemeClr val="tx1"/>
                </a:solidFill>
                <a:effectLst/>
                <a:latin typeface="+mn-lt"/>
                <a:ea typeface="+mn-ea"/>
                <a:cs typeface="+mn-cs"/>
              </a:rPr>
              <a:t>Neben CO2 werden im Straßenverkehr auch weitere Schadstoffe wie </a:t>
            </a:r>
            <a:r>
              <a:rPr lang="de-DE" sz="1200" b="1" kern="1200" dirty="0">
                <a:solidFill>
                  <a:schemeClr val="tx1"/>
                </a:solidFill>
                <a:effectLst/>
                <a:latin typeface="+mn-lt"/>
                <a:ea typeface="+mn-ea"/>
                <a:cs typeface="+mn-cs"/>
              </a:rPr>
              <a:t>Ruß</a:t>
            </a:r>
            <a:r>
              <a:rPr lang="de-DE" sz="1200" kern="1200" dirty="0">
                <a:solidFill>
                  <a:schemeClr val="tx1"/>
                </a:solidFill>
                <a:effectLst/>
                <a:latin typeface="+mn-lt"/>
                <a:ea typeface="+mn-ea"/>
                <a:cs typeface="+mn-cs"/>
              </a:rPr>
              <a:t> (klimawirksam), </a:t>
            </a:r>
            <a:r>
              <a:rPr lang="de-DE" sz="1200" b="1" kern="1200" dirty="0">
                <a:solidFill>
                  <a:schemeClr val="tx1"/>
                </a:solidFill>
                <a:effectLst/>
                <a:latin typeface="+mn-lt"/>
                <a:ea typeface="+mn-ea"/>
                <a:cs typeface="+mn-cs"/>
              </a:rPr>
              <a:t>Feinstaub </a:t>
            </a:r>
            <a:r>
              <a:rPr lang="de-DE" sz="1200" kern="1200" dirty="0">
                <a:solidFill>
                  <a:schemeClr val="tx1"/>
                </a:solidFill>
                <a:effectLst/>
                <a:latin typeface="+mn-lt"/>
                <a:ea typeface="+mn-ea"/>
                <a:cs typeface="+mn-cs"/>
              </a:rPr>
              <a:t>(gesundheitsschädlich – Atemwegserkrankungen) und </a:t>
            </a:r>
            <a:r>
              <a:rPr lang="de-DE" sz="1200" b="1" kern="1200" dirty="0">
                <a:solidFill>
                  <a:schemeClr val="tx1"/>
                </a:solidFill>
                <a:effectLst/>
                <a:latin typeface="+mn-lt"/>
                <a:ea typeface="+mn-ea"/>
                <a:cs typeface="+mn-cs"/>
              </a:rPr>
              <a:t>Stickstoffoxide </a:t>
            </a:r>
            <a:r>
              <a:rPr lang="de-DE" sz="1200" kern="1200" dirty="0">
                <a:solidFill>
                  <a:schemeClr val="tx1"/>
                </a:solidFill>
                <a:effectLst/>
                <a:latin typeface="+mn-lt"/>
                <a:ea typeface="+mn-ea"/>
                <a:cs typeface="+mn-cs"/>
              </a:rPr>
              <a:t>(gesundheitsschädlich – Herz-Kreislauf-Erkrankungen, Atemwegserkrankungen und Umweltschäden wie Überdüngung und Versauerung von Böden) durch den Straßenverkehr ausgestoßen</a:t>
            </a:r>
            <a:endParaRPr lang="de-DE" sz="1200" dirty="0"/>
          </a:p>
          <a:p>
            <a:r>
              <a:rPr lang="de-DE" sz="1200" b="1" dirty="0"/>
              <a:t>Wie wirken diese Schadstoffe: </a:t>
            </a:r>
          </a:p>
          <a:p>
            <a:pPr marL="171450" indent="-171450">
              <a:buFont typeface="Arial" panose="020B0604020202020204" pitchFamily="34" charset="0"/>
              <a:buChar char="•"/>
            </a:pPr>
            <a:r>
              <a:rPr lang="de-DE" sz="1200" b="1" dirty="0"/>
              <a:t>Dieselruß</a:t>
            </a:r>
            <a:r>
              <a:rPr lang="de-DE" sz="1200" dirty="0"/>
              <a:t> </a:t>
            </a:r>
            <a:r>
              <a:rPr lang="de-DE" dirty="0"/>
              <a:t>ist </a:t>
            </a:r>
            <a:r>
              <a:rPr lang="de-DE" b="1" dirty="0"/>
              <a:t>klimawirksam</a:t>
            </a:r>
            <a:r>
              <a:rPr lang="de-DE" dirty="0"/>
              <a:t>, da er sich als dunkle Schicht auf den Schnee in der Arktis legt, so dass dessen </a:t>
            </a:r>
            <a:r>
              <a:rPr lang="de-DE" dirty="0" err="1"/>
              <a:t>Reflektionskraft</a:t>
            </a:r>
            <a:r>
              <a:rPr lang="de-DE" dirty="0"/>
              <a:t> geschwächt wird und sich die Erde vermehrt aufheizt. </a:t>
            </a:r>
          </a:p>
          <a:p>
            <a:pPr marL="171450" indent="-171450">
              <a:buFont typeface="Arial" panose="020B0604020202020204" pitchFamily="34" charset="0"/>
              <a:buChar char="•"/>
            </a:pPr>
            <a:r>
              <a:rPr lang="de-DE" sz="1200" b="1" dirty="0"/>
              <a:t>Feinstaub</a:t>
            </a:r>
            <a:r>
              <a:rPr lang="de-DE" sz="1200" dirty="0"/>
              <a:t> sind (primär u. a. aus Motoren</a:t>
            </a:r>
            <a:r>
              <a:rPr lang="de-DE" sz="1200" baseline="0" dirty="0"/>
              <a:t> bei Kraftstoffverbrennung</a:t>
            </a:r>
            <a:r>
              <a:rPr lang="de-DE" sz="1200" dirty="0"/>
              <a:t>, von Bremsen, Reifenabrieb) ist </a:t>
            </a:r>
            <a:r>
              <a:rPr lang="de-DE" sz="1200" b="1" dirty="0"/>
              <a:t>gesundheitsschädliche Kleinstpartikel</a:t>
            </a:r>
            <a:r>
              <a:rPr lang="de-DE" sz="1200" dirty="0"/>
              <a:t>, die sich in den Lungen ansammeln und so Atemwegserkrankungen herbeiführen.</a:t>
            </a:r>
          </a:p>
          <a:p>
            <a:pPr marL="628650" lvl="1" indent="-171450">
              <a:buFont typeface="Arial" panose="020B0604020202020204" pitchFamily="34" charset="0"/>
              <a:buChar char="•"/>
            </a:pPr>
            <a:r>
              <a:rPr lang="de-DE" sz="1200" dirty="0"/>
              <a:t>Überall dort, wo sich besonders viele Staubteilchen in der Luft konzentrieren, ist die Zahl tödlich verlaufender Schlaganfälle, </a:t>
            </a:r>
            <a:r>
              <a:rPr lang="de-DE" sz="1200" b="1" kern="1200" dirty="0">
                <a:solidFill>
                  <a:schemeClr val="tx1"/>
                </a:solidFill>
                <a:effectLst/>
                <a:latin typeface="+mn-lt"/>
                <a:ea typeface="+mn-ea"/>
                <a:cs typeface="+mn-cs"/>
              </a:rPr>
              <a:t>Herzleiden und Atemwegserkrankungen</a:t>
            </a:r>
            <a:r>
              <a:rPr lang="de-DE" sz="1200" kern="1200" dirty="0">
                <a:solidFill>
                  <a:schemeClr val="tx1"/>
                </a:solidFill>
                <a:effectLst/>
                <a:latin typeface="+mn-lt"/>
                <a:ea typeface="+mn-ea"/>
                <a:cs typeface="+mn-cs"/>
              </a:rPr>
              <a:t> </a:t>
            </a:r>
            <a:r>
              <a:rPr lang="de-DE" sz="1200" b="1" kern="1200" dirty="0">
                <a:solidFill>
                  <a:schemeClr val="tx1"/>
                </a:solidFill>
                <a:effectLst/>
                <a:latin typeface="+mn-lt"/>
                <a:ea typeface="+mn-ea"/>
                <a:cs typeface="+mn-cs"/>
              </a:rPr>
              <a:t>wie Asthma erhöht</a:t>
            </a:r>
            <a:r>
              <a:rPr lang="de-DE" sz="1200" kern="1200" dirty="0">
                <a:solidFill>
                  <a:schemeClr val="tx1"/>
                </a:solidFill>
                <a:effectLst/>
                <a:latin typeface="+mn-lt"/>
                <a:ea typeface="+mn-ea"/>
                <a:cs typeface="+mn-cs"/>
              </a:rPr>
              <a:t>. Das haben verschiedene epidemiologische Studien aus aller Welt gezeigt. Ca. </a:t>
            </a:r>
            <a:r>
              <a:rPr lang="de-DE" sz="1200" b="1" kern="1200" dirty="0">
                <a:solidFill>
                  <a:schemeClr val="tx1"/>
                </a:solidFill>
                <a:effectLst/>
                <a:latin typeface="+mn-lt"/>
                <a:ea typeface="+mn-ea"/>
                <a:cs typeface="+mn-cs"/>
              </a:rPr>
              <a:t>1.8 Millionen der weltweiten Todesfälle </a:t>
            </a:r>
            <a:r>
              <a:rPr lang="de-DE" sz="1200" kern="1200" dirty="0">
                <a:solidFill>
                  <a:schemeClr val="tx1"/>
                </a:solidFill>
                <a:effectLst/>
                <a:latin typeface="+mn-lt"/>
                <a:ea typeface="+mn-ea"/>
                <a:cs typeface="+mn-cs"/>
              </a:rPr>
              <a:t>im Jahr 2019 kann auf die hohe Feinstaubbelastung zurückgeführt werden. </a:t>
            </a:r>
          </a:p>
          <a:p>
            <a:pPr marL="628650" lvl="1" indent="-171450">
              <a:buFont typeface="Arial" panose="020B0604020202020204" pitchFamily="34" charset="0"/>
              <a:buChar char="•"/>
            </a:pPr>
            <a:r>
              <a:rPr lang="de-DE" sz="1200" kern="1200" dirty="0">
                <a:solidFill>
                  <a:schemeClr val="tx1"/>
                </a:solidFill>
                <a:effectLst/>
                <a:latin typeface="+mn-lt"/>
                <a:ea typeface="+mn-ea"/>
                <a:cs typeface="+mn-cs"/>
              </a:rPr>
              <a:t>Zum Schutz der Gesundheit gibt es daher europäische Grenzwerte für die Feinstaubfraktion PM10 (Partikel mit einem Durchmesser kleiner als 10 Mikrometer).</a:t>
            </a:r>
          </a:p>
          <a:p>
            <a:pPr marL="1085850" lvl="2" indent="-171450">
              <a:buFont typeface="Arial" panose="020B0604020202020204" pitchFamily="34" charset="0"/>
              <a:buChar char="•"/>
            </a:pPr>
            <a:r>
              <a:rPr lang="de-DE" sz="1200" kern="1200" dirty="0">
                <a:solidFill>
                  <a:schemeClr val="tx1"/>
                </a:solidFill>
                <a:effectLst/>
                <a:latin typeface="+mn-lt"/>
                <a:ea typeface="+mn-ea"/>
                <a:cs typeface="+mn-cs"/>
              </a:rPr>
              <a:t> </a:t>
            </a:r>
            <a:r>
              <a:rPr lang="de-DE" sz="1200" b="1" kern="1200" dirty="0">
                <a:solidFill>
                  <a:schemeClr val="tx1"/>
                </a:solidFill>
                <a:effectLst/>
                <a:latin typeface="+mn-lt"/>
                <a:ea typeface="+mn-ea"/>
                <a:cs typeface="+mn-cs"/>
              </a:rPr>
              <a:t>Seit 2005 darf eine PM10-Konzentration von 50 Mikrogramm pro Kubikmeter (µg/m³) im Tagesmittel nur an höchstens 35 Tagen im</a:t>
            </a:r>
            <a:r>
              <a:rPr lang="de-DE" sz="1200" kern="1200" dirty="0">
                <a:solidFill>
                  <a:schemeClr val="tx1"/>
                </a:solidFill>
                <a:effectLst/>
                <a:latin typeface="+mn-lt"/>
                <a:ea typeface="+mn-ea"/>
                <a:cs typeface="+mn-cs"/>
              </a:rPr>
              <a:t> Kalenderjahr überschritten werden. </a:t>
            </a:r>
          </a:p>
          <a:p>
            <a:pPr lvl="0" defTabSz="914212">
              <a:buFont typeface="Arial" pitchFamily="34" charset="0"/>
              <a:buChar char="•"/>
              <a:defRPr/>
            </a:pPr>
            <a:r>
              <a:rPr lang="de-DE" sz="1200" dirty="0"/>
              <a:t> </a:t>
            </a:r>
            <a:r>
              <a:rPr lang="de-DE" sz="1200" b="1" dirty="0"/>
              <a:t>Stickstoffoxide (NO</a:t>
            </a:r>
            <a:r>
              <a:rPr lang="de-DE" sz="1200" b="1" baseline="-25000" dirty="0"/>
              <a:t>X</a:t>
            </a:r>
            <a:r>
              <a:rPr lang="de-DE" sz="1200" b="1" dirty="0"/>
              <a:t>) und damit auch Stickstoffdioxid (NO</a:t>
            </a:r>
            <a:r>
              <a:rPr lang="de-DE" sz="1200" b="1" baseline="-25000" dirty="0"/>
              <a:t>2</a:t>
            </a:r>
            <a:r>
              <a:rPr lang="de-DE" sz="1200" b="1" dirty="0"/>
              <a:t>) – entstehen hauptsächlich bei Verbrennungsprozessen </a:t>
            </a:r>
            <a:r>
              <a:rPr lang="de-DE" sz="1200" dirty="0"/>
              <a:t>in Motoren und Kraftwerken. </a:t>
            </a:r>
            <a:r>
              <a:rPr lang="de-DE" sz="1200" b="1" dirty="0"/>
              <a:t>Verkehr ist die Hauptquelle von Stickoxiden in Städten</a:t>
            </a:r>
            <a:r>
              <a:rPr lang="de-DE" sz="1200" dirty="0"/>
              <a:t>, insgesamt Anteil von 60%.  Vor allem Dieselfahrzeuge verursachen hohe NO</a:t>
            </a:r>
            <a:r>
              <a:rPr lang="de-DE" sz="1200" baseline="-25000" dirty="0"/>
              <a:t>2</a:t>
            </a:r>
            <a:r>
              <a:rPr lang="de-DE" sz="1200" dirty="0"/>
              <a:t>-Konzentrationen in der Luft, weil die Verbrennungstemperatur höher ist als in einem Benziner. </a:t>
            </a:r>
          </a:p>
          <a:p>
            <a:pPr lvl="2" defTabSz="914212">
              <a:buFont typeface="Arial" pitchFamily="34" charset="0"/>
              <a:buChar char="•"/>
              <a:defRPr/>
            </a:pPr>
            <a:r>
              <a:rPr lang="de-DE" sz="1200" dirty="0"/>
              <a:t> Neben akuten Symptomen wie </a:t>
            </a:r>
            <a:r>
              <a:rPr lang="de-DE" sz="1200" b="1" dirty="0"/>
              <a:t>Hustenreiz oder Atemwegsbeschwerden </a:t>
            </a:r>
            <a:r>
              <a:rPr lang="de-DE" sz="1200" dirty="0"/>
              <a:t>können </a:t>
            </a:r>
            <a:r>
              <a:rPr lang="de-DE" sz="1200" b="1" dirty="0"/>
              <a:t>langfristige Schädigungen der Atmungsorgane </a:t>
            </a:r>
            <a:r>
              <a:rPr lang="de-DE" sz="1200" dirty="0"/>
              <a:t>sowie </a:t>
            </a:r>
            <a:r>
              <a:rPr lang="de-DE" sz="1200" b="1" dirty="0"/>
              <a:t>Herz-Kreislauf-Erkrankungen</a:t>
            </a:r>
            <a:r>
              <a:rPr lang="de-DE" sz="1200" dirty="0"/>
              <a:t> auftreten. Zudem trägt NO</a:t>
            </a:r>
            <a:r>
              <a:rPr lang="de-DE" sz="1200" baseline="-25000" dirty="0"/>
              <a:t>2</a:t>
            </a:r>
            <a:r>
              <a:rPr lang="de-DE" sz="1200" dirty="0"/>
              <a:t> zur Bildung von bodennahem Ozon und sekundärem Feinstaub bei, wodurch die Effekte dieser gesundheitsschädlichen Luftschadstoffe verstärkt werden. Weiterhin unterstützt NO</a:t>
            </a:r>
            <a:r>
              <a:rPr lang="de-DE" sz="1200" baseline="-25000" dirty="0"/>
              <a:t>2</a:t>
            </a:r>
            <a:r>
              <a:rPr lang="de-DE" sz="1200" dirty="0"/>
              <a:t> die Überdüngung und Versauerung von Böden. </a:t>
            </a:r>
          </a:p>
          <a:p>
            <a:pPr marL="171450" indent="-171450">
              <a:buFont typeface="Arial" panose="020B0604020202020204" pitchFamily="34" charset="0"/>
              <a:buChar char="•"/>
            </a:pPr>
            <a:r>
              <a:rPr lang="de-DE" sz="1200" b="1" dirty="0"/>
              <a:t>Verkehrssicherheit: </a:t>
            </a:r>
            <a:r>
              <a:rPr lang="de-DE" sz="1200" dirty="0"/>
              <a:t>Die Zahl der Verunglückten im Verkehr steigt jedes Jahr kontinuierlich an. </a:t>
            </a:r>
            <a:r>
              <a:rPr lang="de-DE" dirty="0"/>
              <a:t>Seit Jahren beklagt die Polizei ein immer </a:t>
            </a:r>
            <a:r>
              <a:rPr lang="de-DE" dirty="0">
                <a:hlinkClick r:id="rId3"/>
              </a:rPr>
              <a:t>aggressiveres Fahrverhalten</a:t>
            </a:r>
            <a:r>
              <a:rPr lang="de-DE" dirty="0"/>
              <a:t> der Autofahrer, sowie eine starke Ablenkung durch die </a:t>
            </a:r>
            <a:r>
              <a:rPr lang="de-DE" dirty="0">
                <a:hlinkClick r:id="rId4"/>
              </a:rPr>
              <a:t>Smartphone-Nutzung am Steuer</a:t>
            </a:r>
            <a:r>
              <a:rPr lang="de-DE" dirty="0"/>
              <a:t> – zwei wesentliche Ursachen für die Unfallhäufigkeit.</a:t>
            </a:r>
            <a:r>
              <a:rPr lang="de-DE" sz="1200" dirty="0">
                <a:sym typeface="Wingdings"/>
              </a:rPr>
              <a:t> </a:t>
            </a:r>
          </a:p>
          <a:p>
            <a:pPr lvl="0" defTabSz="914212">
              <a:buFont typeface="Arial" pitchFamily="34" charset="0"/>
              <a:buChar char="•"/>
              <a:defRPr/>
            </a:pPr>
            <a:endParaRPr lang="de-DE" sz="120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de-DE" sz="1200" b="0" u="none"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a:xfrm>
            <a:off x="5179484" y="6513910"/>
            <a:ext cx="3962400" cy="342900"/>
          </a:xfrm>
          <a:prstGeom prst="rect">
            <a:avLst/>
          </a:prstGeom>
        </p:spPr>
        <p:txBody>
          <a:bodyPr/>
          <a:lstStyle/>
          <a:p>
            <a:fld id="{80BF3E57-BE4F-8A48-91DC-35CCAB44CEB5}" type="slidenum">
              <a:rPr lang="de-DE" smtClean="0"/>
              <a:pPr/>
              <a:t>13</a:t>
            </a:fld>
            <a:endParaRPr lang="de-DE"/>
          </a:p>
        </p:txBody>
      </p:sp>
    </p:spTree>
    <p:extLst>
      <p:ext uri="{BB962C8B-B14F-4D97-AF65-F5344CB8AC3E}">
        <p14:creationId xmlns:p14="http://schemas.microsoft.com/office/powerpoint/2010/main" val="25746152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25725" y="117475"/>
            <a:ext cx="3959225" cy="2968625"/>
          </a:xfrm>
        </p:spPr>
      </p:sp>
      <p:sp>
        <p:nvSpPr>
          <p:cNvPr id="3" name="Notizenplatzhalter 2"/>
          <p:cNvSpPr>
            <a:spLocks noGrp="1"/>
          </p:cNvSpPr>
          <p:nvPr>
            <p:ph type="body" idx="1"/>
          </p:nvPr>
        </p:nvSpPr>
        <p:spPr/>
        <p:txBody>
          <a:bodyPr/>
          <a:lstStyle/>
          <a:p>
            <a:pPr lvl="0" defTabSz="914212">
              <a:buFont typeface="Arial" pitchFamily="34" charset="0"/>
              <a:buNone/>
              <a:defRPr/>
            </a:pPr>
            <a:r>
              <a:rPr lang="de-DE" sz="1200" b="1" u="sng" dirty="0"/>
              <a:t>Flächengerechtigkeit</a:t>
            </a:r>
          </a:p>
          <a:p>
            <a:r>
              <a:rPr lang="de-DE" sz="1200" dirty="0"/>
              <a:t>Autos werden immer größer, wodurch der Platzbedarf pro Fahrzeug kontinuierlich steigt und dass, obwohl unsere Autos kaum bewegt werden. Denn unsere Fahrzeuge stehen durchschnittliche </a:t>
            </a:r>
            <a:r>
              <a:rPr lang="de-DE" sz="1200" b="1" dirty="0"/>
              <a:t>23h/Tag </a:t>
            </a:r>
            <a:r>
              <a:rPr lang="de-DE" sz="1200" dirty="0"/>
              <a:t>und sind daher eigentlich </a:t>
            </a:r>
            <a:r>
              <a:rPr lang="de-DE" sz="1200" b="1" baseline="0" dirty="0"/>
              <a:t>Stehzeuge</a:t>
            </a:r>
            <a:r>
              <a:rPr lang="de-DE" sz="1200" baseline="0" dirty="0"/>
              <a:t>.</a:t>
            </a:r>
            <a:endParaRPr lang="de-DE" sz="1200" dirty="0"/>
          </a:p>
          <a:p>
            <a:r>
              <a:rPr lang="de-DE" sz="1200" b="1" dirty="0"/>
              <a:t>Flächenversiegelung:</a:t>
            </a:r>
          </a:p>
          <a:p>
            <a:pPr marL="171450" indent="-171450">
              <a:buFont typeface="Arial" panose="020B0604020202020204" pitchFamily="34" charset="0"/>
              <a:buChar char="•"/>
            </a:pPr>
            <a:r>
              <a:rPr lang="de-DE" sz="1200" dirty="0"/>
              <a:t>Verkehr braucht </a:t>
            </a:r>
            <a:r>
              <a:rPr lang="de-DE" sz="1200" b="1" dirty="0"/>
              <a:t>Infrastruktur und Infrastruktur braucht Fläche, </a:t>
            </a:r>
            <a:r>
              <a:rPr lang="de-DE" sz="1200" b="0" dirty="0"/>
              <a:t>jedoch ist </a:t>
            </a:r>
            <a:r>
              <a:rPr lang="de-DE" sz="1200" dirty="0"/>
              <a:t>Fläche ein </a:t>
            </a:r>
            <a:r>
              <a:rPr lang="de-DE" sz="1200" b="1" dirty="0"/>
              <a:t>endliches Gut</a:t>
            </a:r>
            <a:r>
              <a:rPr lang="de-DE" sz="1200" dirty="0"/>
              <a:t>. Durch Inanspruchnahmen für den Bau von bspw. Straßen oder Parkplätzen steht diese Fläche später anderen Nutzungsformen nicht mehr zur Verfügung. Ein sorgfältiger und auch sparsamer Umgang ist daher wichtig.</a:t>
            </a:r>
          </a:p>
          <a:p>
            <a:pPr marL="628650" lvl="1" indent="-171450">
              <a:buFont typeface="Arial" panose="020B0604020202020204" pitchFamily="34" charset="0"/>
              <a:buChar char="•"/>
            </a:pPr>
            <a:r>
              <a:rPr lang="de-DE" sz="1200" dirty="0"/>
              <a:t> Ca. 55 Hektar werden in Deutschland täglich als Siedlungs- und Verkehrsfläche neu ausgewiesen. Das entspricht ca. 78 Fußballfelder </a:t>
            </a:r>
          </a:p>
          <a:p>
            <a:pPr marL="628650" lvl="1" indent="-171450">
              <a:buFont typeface="Arial" panose="020B0604020202020204" pitchFamily="34" charset="0"/>
              <a:buChar char="•"/>
            </a:pPr>
            <a:r>
              <a:rPr lang="de-DE" sz="1200" b="1" dirty="0"/>
              <a:t>Ökologische Folgen: </a:t>
            </a:r>
            <a:r>
              <a:rPr lang="de-DE" sz="1200" dirty="0"/>
              <a:t>Etwa die Hälfte der Siedlungs- und Verkehrsflächen sind versiegelt, dadurch verlieren Böden die Fähigkeit Wasser zu speichern. Weitere Folgen sind Überhitzung der Städte und Verlust der natürlichen Bodenfruchtbarkeit.</a:t>
            </a:r>
          </a:p>
          <a:p>
            <a:pPr marL="628650" lvl="1" indent="-171450">
              <a:buFont typeface="Arial" panose="020B0604020202020204" pitchFamily="34" charset="0"/>
              <a:buChar char="•"/>
            </a:pPr>
            <a:r>
              <a:rPr lang="de-DE" sz="1200" b="1" dirty="0"/>
              <a:t>Ökonomische und soziale Folgen</a:t>
            </a:r>
            <a:r>
              <a:rPr lang="de-DE" sz="1200" b="0" dirty="0"/>
              <a:t>: Bei rückgehender Bevölkerung und wachsenden Siedlungsflächen entsteht eine Zersiedlung der Strukturen. Die Folge: Kosten für den Erhalt von Siedlungs- und Verkehrsflächen pro Kopf wächst. Die Zersiedlung wirkt sich zudem auch auf den sozialen Zusammenhalt negativ aus. Es entsteht eine Segmentierung zwischen einkommensstarken Neubaugebieten und einkommensschwachen Haushalten.</a:t>
            </a:r>
          </a:p>
          <a:p>
            <a:pPr marL="1085850" lvl="2" indent="-171450">
              <a:buFont typeface="Arial" panose="020B0604020202020204" pitchFamily="34" charset="0"/>
              <a:buChar char="•"/>
            </a:pPr>
            <a:endParaRPr lang="de-DE" sz="1200" dirty="0"/>
          </a:p>
          <a:p>
            <a:pPr lvl="0"/>
            <a:r>
              <a:rPr lang="de-DE" sz="1200" b="1" dirty="0"/>
              <a:t>Flächennutzung &amp; Flächengerechtigkeit:</a:t>
            </a:r>
          </a:p>
          <a:p>
            <a:pPr marL="171450" lvl="0" indent="-171450">
              <a:buFont typeface="Arial" panose="020B0604020202020204" pitchFamily="34" charset="0"/>
              <a:buChar char="•"/>
            </a:pPr>
            <a:r>
              <a:rPr lang="de-DE" sz="1200" dirty="0"/>
              <a:t>Wie die Abbildung (links) zeigt, </a:t>
            </a:r>
            <a:r>
              <a:rPr lang="de-DE" sz="1200" b="1" dirty="0"/>
              <a:t>beanspruchen die einzelnen Verkehrsträger unterschiedlich viel Platz für den Transport von 70 Personen</a:t>
            </a:r>
            <a:r>
              <a:rPr lang="de-DE" sz="1200" dirty="0"/>
              <a:t>. Dies gilt auch für den ruhenden Verkehr. So passen beispielsweise auf einen Pkw-Stellplatz zehn Fahrräder. </a:t>
            </a:r>
          </a:p>
          <a:p>
            <a:pPr marL="171450" lvl="0" indent="-171450">
              <a:buFont typeface="Arial" panose="020B0604020202020204" pitchFamily="34" charset="0"/>
              <a:buChar char="•"/>
            </a:pPr>
            <a:r>
              <a:rPr lang="de-DE" sz="1200" dirty="0"/>
              <a:t>Das Diagramm (rechts) thematisiert die </a:t>
            </a:r>
            <a:r>
              <a:rPr lang="de-DE" sz="1200" b="1" dirty="0"/>
              <a:t>innerstädtische Verkehrsflächengerechtigkeit am Beispiel Berlins</a:t>
            </a:r>
            <a:r>
              <a:rPr lang="de-DE" sz="1200" dirty="0"/>
              <a:t>. Es geht um die Aufteilung der Verkehrsfläche im </a:t>
            </a:r>
            <a:r>
              <a:rPr lang="de-DE" sz="1200" b="1" dirty="0"/>
              <a:t>Verhältnis zum Modal Split</a:t>
            </a:r>
            <a:r>
              <a:rPr lang="de-DE" sz="1200" dirty="0"/>
              <a:t>. </a:t>
            </a:r>
          </a:p>
          <a:p>
            <a:pPr marL="1085850" lvl="2" indent="-171450">
              <a:buFont typeface="Arial" panose="020B0604020202020204" pitchFamily="34" charset="0"/>
              <a:buChar char="•"/>
            </a:pPr>
            <a:r>
              <a:rPr lang="de-DE" sz="1200" b="1" dirty="0"/>
              <a:t>MIV: </a:t>
            </a:r>
            <a:r>
              <a:rPr lang="de-DE" sz="1200" dirty="0"/>
              <a:t>Während </a:t>
            </a:r>
            <a:r>
              <a:rPr lang="de-DE" sz="1200" b="1" dirty="0"/>
              <a:t>30 % der Wege mit dem MIV</a:t>
            </a:r>
            <a:r>
              <a:rPr lang="de-DE" sz="1200" b="0" dirty="0"/>
              <a:t> zurückgelegt werden, stehen dem </a:t>
            </a:r>
            <a:r>
              <a:rPr lang="de-DE" sz="1200" b="1" dirty="0"/>
              <a:t>fahrenden 39 %</a:t>
            </a:r>
            <a:r>
              <a:rPr lang="de-DE" sz="1200" b="0" dirty="0"/>
              <a:t> </a:t>
            </a:r>
            <a:r>
              <a:rPr lang="de-DE" sz="1200" dirty="0"/>
              <a:t>(auch Busse) und dem </a:t>
            </a:r>
            <a:r>
              <a:rPr lang="de-DE" sz="1200" b="1" dirty="0"/>
              <a:t>ruhenden Verkehr 19 % als </a:t>
            </a:r>
            <a:r>
              <a:rPr lang="de-DE" sz="1200" b="1" dirty="0" err="1"/>
              <a:t>ingesamt</a:t>
            </a:r>
            <a:r>
              <a:rPr lang="de-DE" sz="1200" b="1" dirty="0"/>
              <a:t> 58 % </a:t>
            </a:r>
            <a:r>
              <a:rPr lang="de-DE" sz="1200" dirty="0"/>
              <a:t>der Verkehrsflächen zur Verfügung. </a:t>
            </a:r>
          </a:p>
          <a:p>
            <a:pPr marL="1085850" lvl="2" indent="-171450">
              <a:buFont typeface="Arial" panose="020B0604020202020204" pitchFamily="34" charset="0"/>
              <a:buChar char="•"/>
            </a:pPr>
            <a:r>
              <a:rPr lang="de-DE" sz="1200" b="1" dirty="0"/>
              <a:t>Rad: </a:t>
            </a:r>
            <a:r>
              <a:rPr lang="de-DE" sz="1200" dirty="0"/>
              <a:t>Demgegenüber hat der </a:t>
            </a:r>
            <a:r>
              <a:rPr lang="de-DE" sz="1200" b="1" dirty="0"/>
              <a:t>Radverkehr einen Anteil von 13 % am Modal Split</a:t>
            </a:r>
            <a:r>
              <a:rPr lang="de-DE" sz="1200" dirty="0"/>
              <a:t>, für ihn sind aber nur </a:t>
            </a:r>
            <a:r>
              <a:rPr lang="de-DE" sz="1200" b="1" dirty="0"/>
              <a:t>3 % eigene Radverkehrsflächen </a:t>
            </a:r>
            <a:r>
              <a:rPr lang="de-DE" sz="1200" dirty="0"/>
              <a:t>markiert. </a:t>
            </a:r>
          </a:p>
          <a:p>
            <a:pPr marL="1085850" lvl="2" indent="-171450">
              <a:buFont typeface="Arial" panose="020B0604020202020204" pitchFamily="34" charset="0"/>
              <a:buChar char="•"/>
            </a:pPr>
            <a:r>
              <a:rPr lang="de-DE" sz="1200" b="1" dirty="0"/>
              <a:t>Fußverkehr: </a:t>
            </a:r>
            <a:r>
              <a:rPr lang="de-DE" sz="1200" dirty="0"/>
              <a:t>Lediglich beim Fußverkehr entspricht der Anteil an den Verkehrsflächen (33 %) seinem Modal Split (31 %). </a:t>
            </a:r>
            <a:r>
              <a:rPr lang="de-DE" sz="1200" b="1" dirty="0"/>
              <a:t>Allerdings sagen diese Zahlen nichts über die Qualität der Fußverkehrsinfrastruktur aus.</a:t>
            </a:r>
          </a:p>
          <a:p>
            <a:pPr marL="1085850" lvl="2" indent="-171450">
              <a:buFont typeface="Arial" panose="020B0604020202020204" pitchFamily="34" charset="0"/>
              <a:buChar char="•"/>
            </a:pPr>
            <a:endParaRPr lang="de-DE" sz="1200" dirty="0"/>
          </a:p>
          <a:p>
            <a:r>
              <a:rPr lang="de-DE" sz="1200" dirty="0"/>
              <a:t>Zu den sonstigen Flächen gehören z. B. separate Tramstrecken und das Abstandsgrün auf mehrspurigen Straßen.</a:t>
            </a:r>
          </a:p>
          <a:p>
            <a:endParaRPr lang="de-DE" sz="1200" dirty="0"/>
          </a:p>
          <a:p>
            <a:pPr defTabSz="914212">
              <a:defRPr/>
            </a:pPr>
            <a:endParaRPr lang="de-DE" sz="1200" dirty="0"/>
          </a:p>
          <a:p>
            <a:pPr defTabSz="914212">
              <a:defRPr/>
            </a:pPr>
            <a:endParaRPr lang="de-DE" sz="120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de-DE" sz="1200" b="0" u="none"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a:xfrm>
            <a:off x="5179484" y="6513910"/>
            <a:ext cx="3962400" cy="342900"/>
          </a:xfrm>
          <a:prstGeom prst="rect">
            <a:avLst/>
          </a:prstGeom>
        </p:spPr>
        <p:txBody>
          <a:bodyPr/>
          <a:lstStyle/>
          <a:p>
            <a:fld id="{80BF3E57-BE4F-8A48-91DC-35CCAB44CEB5}" type="slidenum">
              <a:rPr lang="de-DE" smtClean="0"/>
              <a:pPr/>
              <a:t>14</a:t>
            </a:fld>
            <a:endParaRPr lang="de-DE"/>
          </a:p>
        </p:txBody>
      </p:sp>
    </p:spTree>
    <p:extLst>
      <p:ext uri="{BB962C8B-B14F-4D97-AF65-F5344CB8AC3E}">
        <p14:creationId xmlns:p14="http://schemas.microsoft.com/office/powerpoint/2010/main" val="9275587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25725" y="117475"/>
            <a:ext cx="3959225" cy="2968625"/>
          </a:xfrm>
        </p:spPr>
      </p:sp>
      <p:sp>
        <p:nvSpPr>
          <p:cNvPr id="3" name="Notizenplatzhal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200" b="1" u="sng" kern="1200" dirty="0">
                <a:solidFill>
                  <a:schemeClr val="tx1"/>
                </a:solidFill>
                <a:effectLst/>
                <a:latin typeface="+mn-lt"/>
                <a:ea typeface="+mn-ea"/>
                <a:cs typeface="+mn-cs"/>
              </a:rPr>
              <a:t>Treibhauseffekt durch Emissionen:</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200" kern="1200" dirty="0">
                <a:solidFill>
                  <a:schemeClr val="tx1"/>
                </a:solidFill>
                <a:effectLst/>
                <a:latin typeface="+mn-lt"/>
                <a:ea typeface="+mn-ea"/>
                <a:cs typeface="+mn-cs"/>
              </a:rPr>
              <a:t>Eine der prominentesten Folgen von Mobilität und Verkehr ist der </a:t>
            </a:r>
            <a:r>
              <a:rPr lang="de-DE" sz="1200" b="1" kern="1200" dirty="0">
                <a:solidFill>
                  <a:schemeClr val="tx1"/>
                </a:solidFill>
                <a:effectLst/>
                <a:latin typeface="+mn-lt"/>
                <a:ea typeface="+mn-ea"/>
                <a:cs typeface="+mn-cs"/>
              </a:rPr>
              <a:t>erhebliche Ausstoß an CO2. </a:t>
            </a:r>
            <a:r>
              <a:rPr lang="de-DE" sz="1200" kern="1200" dirty="0">
                <a:solidFill>
                  <a:schemeClr val="tx1"/>
                </a:solidFill>
                <a:effectLst/>
                <a:latin typeface="+mn-lt"/>
                <a:ea typeface="+mn-ea"/>
                <a:cs typeface="+mn-cs"/>
              </a:rPr>
              <a:t>Deutschland ist Teil des </a:t>
            </a:r>
            <a:r>
              <a:rPr lang="de-DE" sz="1200" b="1" kern="1200" dirty="0">
                <a:solidFill>
                  <a:schemeClr val="tx1"/>
                </a:solidFill>
                <a:effectLst/>
                <a:latin typeface="+mn-lt"/>
                <a:ea typeface="+mn-ea"/>
                <a:cs typeface="+mn-cs"/>
              </a:rPr>
              <a:t>Pariser Klimaabkommens </a:t>
            </a:r>
            <a:r>
              <a:rPr lang="de-DE" sz="1200" kern="1200" dirty="0">
                <a:solidFill>
                  <a:schemeClr val="tx1"/>
                </a:solidFill>
                <a:effectLst/>
                <a:latin typeface="+mn-lt"/>
                <a:ea typeface="+mn-ea"/>
                <a:cs typeface="+mn-cs"/>
              </a:rPr>
              <a:t>und hat sich somit </a:t>
            </a:r>
            <a:r>
              <a:rPr lang="de-DE" sz="1200" b="1" kern="1200" dirty="0">
                <a:solidFill>
                  <a:schemeClr val="tx1"/>
                </a:solidFill>
                <a:effectLst/>
                <a:latin typeface="+mn-lt"/>
                <a:ea typeface="+mn-ea"/>
                <a:cs typeface="+mn-cs"/>
              </a:rPr>
              <a:t>dazu verpflichtet die Treibhausgasemissionen in allen relevanten Sektoren </a:t>
            </a:r>
            <a:r>
              <a:rPr lang="de-DE" sz="1200" b="0" kern="1200" dirty="0">
                <a:solidFill>
                  <a:schemeClr val="tx1"/>
                </a:solidFill>
                <a:effectLst/>
                <a:latin typeface="+mn-lt"/>
                <a:ea typeface="+mn-ea"/>
                <a:cs typeface="+mn-cs"/>
              </a:rPr>
              <a:t>(Energiewirtschaft, Industrie, Verkehr, Haushalte, Gewerbe/Handel/Dienstleistungen, Landwirtschaft, Abfall- und Wasserwirtschaft, Sonstige) </a:t>
            </a:r>
            <a:r>
              <a:rPr lang="de-DE" sz="1200" kern="1200" dirty="0">
                <a:solidFill>
                  <a:schemeClr val="tx1"/>
                </a:solidFill>
                <a:effectLst/>
                <a:latin typeface="+mn-lt"/>
                <a:ea typeface="+mn-ea"/>
                <a:cs typeface="+mn-cs"/>
              </a:rPr>
              <a:t>zu senken.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kern="1200" dirty="0">
                <a:solidFill>
                  <a:schemeClr val="tx1"/>
                </a:solidFill>
                <a:effectLst/>
                <a:latin typeface="+mn-lt"/>
                <a:ea typeface="+mn-ea"/>
                <a:cs typeface="+mn-cs"/>
              </a:rPr>
              <a:t>Der Sektor </a:t>
            </a:r>
            <a:r>
              <a:rPr lang="de-DE" sz="1200" b="1" kern="1200" dirty="0">
                <a:solidFill>
                  <a:schemeClr val="tx1"/>
                </a:solidFill>
                <a:effectLst/>
                <a:latin typeface="+mn-lt"/>
                <a:ea typeface="+mn-ea"/>
                <a:cs typeface="+mn-cs"/>
              </a:rPr>
              <a:t>Verkehr gilt als der drittgrößte Verursacher </a:t>
            </a:r>
            <a:r>
              <a:rPr lang="de-DE" sz="1200" kern="1200" dirty="0">
                <a:solidFill>
                  <a:schemeClr val="tx1"/>
                </a:solidFill>
                <a:effectLst/>
                <a:latin typeface="+mn-lt"/>
                <a:ea typeface="+mn-ea"/>
                <a:cs typeface="+mn-cs"/>
              </a:rPr>
              <a:t>der Gesamtemissionen in Deutschland. Der Straßenverkehr nimmt mit 95 % dabei den Löwenanteil an.</a:t>
            </a: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Um den Klimaschutzverpflichtungen nachzukommen, hat Deutschland daher vielerlei politische Vorgaben in die Wege geleitet, um die Emissionen im Verkehr zu reduzieren: </a:t>
            </a:r>
            <a:r>
              <a:rPr lang="de-DE" sz="1200" b="1" kern="1200" dirty="0">
                <a:solidFill>
                  <a:schemeClr val="tx1"/>
                </a:solidFill>
                <a:effectLst/>
                <a:latin typeface="+mn-lt"/>
                <a:ea typeface="+mn-ea"/>
                <a:cs typeface="+mn-cs"/>
              </a:rPr>
              <a:t>Abgasvorschriften, technische Verbesserung der Motoren, Partikelfilter und Verbesserung der Raffinerien.</a:t>
            </a:r>
            <a:endParaRPr lang="de-DE"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de-DE" sz="1200" b="1" kern="1200" dirty="0">
                <a:solidFill>
                  <a:schemeClr val="tx1"/>
                </a:solidFill>
                <a:effectLst/>
                <a:latin typeface="+mn-lt"/>
                <a:ea typeface="+mn-ea"/>
                <a:cs typeface="+mn-cs"/>
              </a:rPr>
              <a:t>ABER</a:t>
            </a:r>
            <a:r>
              <a:rPr lang="de-DE" sz="1200" kern="1200" dirty="0">
                <a:solidFill>
                  <a:schemeClr val="tx1"/>
                </a:solidFill>
                <a:effectLst/>
                <a:latin typeface="+mn-lt"/>
                <a:ea typeface="+mn-ea"/>
                <a:cs typeface="+mn-cs"/>
              </a:rPr>
              <a:t>: Durch die </a:t>
            </a:r>
            <a:r>
              <a:rPr lang="de-DE" sz="1200" b="1" i="1" kern="1200" dirty="0">
                <a:solidFill>
                  <a:schemeClr val="tx1"/>
                </a:solidFill>
                <a:effectLst/>
                <a:latin typeface="+mn-lt"/>
                <a:ea typeface="+mn-ea"/>
                <a:cs typeface="+mn-cs"/>
              </a:rPr>
              <a:t>deutliche Zunahme des Verkehrs</a:t>
            </a:r>
            <a:r>
              <a:rPr lang="de-DE" sz="1200" i="1" kern="1200" dirty="0">
                <a:solidFill>
                  <a:schemeClr val="tx1"/>
                </a:solidFill>
                <a:effectLst/>
                <a:latin typeface="+mn-lt"/>
                <a:ea typeface="+mn-ea"/>
                <a:cs typeface="+mn-cs"/>
              </a:rPr>
              <a:t> </a:t>
            </a:r>
            <a:r>
              <a:rPr lang="de-DE" sz="1200" kern="1200" dirty="0">
                <a:solidFill>
                  <a:schemeClr val="tx1"/>
                </a:solidFill>
                <a:effectLst/>
                <a:latin typeface="+mn-lt"/>
                <a:ea typeface="+mn-ea"/>
                <a:cs typeface="+mn-cs"/>
              </a:rPr>
              <a:t>im wirtschaftlichen als auch privaten Bereich, die zurückgegangenen Kraftstoffpreise, politische Subventionierung (Abwrackprämie) und die deutlich größeren und fahrkräftigeren Automodelle wurden diese Einsparungen wieder aufgehoben.</a:t>
            </a:r>
          </a:p>
          <a:p>
            <a:pPr marL="628650" lvl="1" indent="-171450">
              <a:buFont typeface="Arial" panose="020B0604020202020204" pitchFamily="34" charset="0"/>
              <a:buChar char="•"/>
            </a:pPr>
            <a:r>
              <a:rPr lang="de-DE" sz="1200" b="1" kern="1200" dirty="0">
                <a:solidFill>
                  <a:schemeClr val="tx1"/>
                </a:solidFill>
                <a:effectLst/>
                <a:latin typeface="+mn-lt"/>
                <a:ea typeface="+mn-ea"/>
                <a:cs typeface="+mn-cs"/>
              </a:rPr>
              <a:t>Folge: </a:t>
            </a:r>
            <a:r>
              <a:rPr lang="de-DE" sz="1200" kern="1200" dirty="0">
                <a:solidFill>
                  <a:schemeClr val="tx1"/>
                </a:solidFill>
                <a:effectLst/>
                <a:latin typeface="+mn-lt"/>
                <a:ea typeface="+mn-ea"/>
                <a:cs typeface="+mn-cs"/>
              </a:rPr>
              <a:t>Es kam in dem vergangenen Jahr zu keinerlei CO2 Einsparungen.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kern="1200" dirty="0">
                <a:solidFill>
                  <a:schemeClr val="tx1"/>
                </a:solidFill>
                <a:effectLst/>
                <a:latin typeface="+mn-lt"/>
                <a:ea typeface="+mn-ea"/>
                <a:cs typeface="+mn-cs"/>
              </a:rPr>
              <a:t>Der Ausstoß von Treibhausgasen in Deutschland konnte im Zeitraum von </a:t>
            </a:r>
            <a:r>
              <a:rPr lang="de-DE" sz="1200" b="1" kern="1200" dirty="0">
                <a:solidFill>
                  <a:schemeClr val="tx1"/>
                </a:solidFill>
                <a:effectLst/>
                <a:latin typeface="+mn-lt"/>
                <a:ea typeface="+mn-ea"/>
                <a:cs typeface="+mn-cs"/>
              </a:rPr>
              <a:t>1990 bis 2021 um 39 % </a:t>
            </a:r>
            <a:r>
              <a:rPr lang="de-DE" sz="1200" kern="1200" dirty="0">
                <a:solidFill>
                  <a:schemeClr val="tx1"/>
                </a:solidFill>
                <a:effectLst/>
                <a:latin typeface="+mn-lt"/>
                <a:ea typeface="+mn-ea"/>
                <a:cs typeface="+mn-cs"/>
              </a:rPr>
              <a:t>reduziert werden. Die selbst gesteckten Klimaziele für 2020 (-40 %) wurden verfehlt und wurden von der Bundesregierung aufgegeben. Die Emissionen sollen </a:t>
            </a:r>
            <a:r>
              <a:rPr lang="de-DE" sz="1200" b="1" kern="1200" dirty="0">
                <a:solidFill>
                  <a:schemeClr val="tx1"/>
                </a:solidFill>
                <a:effectLst/>
                <a:latin typeface="+mn-lt"/>
                <a:ea typeface="+mn-ea"/>
                <a:cs typeface="+mn-cs"/>
              </a:rPr>
              <a:t>bis 2030 </a:t>
            </a:r>
            <a:r>
              <a:rPr lang="de-DE" sz="1200" kern="1200" dirty="0">
                <a:solidFill>
                  <a:schemeClr val="tx1"/>
                </a:solidFill>
                <a:effectLst/>
                <a:latin typeface="+mn-lt"/>
                <a:ea typeface="+mn-ea"/>
                <a:cs typeface="+mn-cs"/>
              </a:rPr>
              <a:t>um </a:t>
            </a:r>
            <a:r>
              <a:rPr lang="de-DE" sz="1200" b="1" kern="1200" dirty="0">
                <a:solidFill>
                  <a:schemeClr val="tx1"/>
                </a:solidFill>
                <a:effectLst/>
                <a:latin typeface="+mn-lt"/>
                <a:ea typeface="+mn-ea"/>
                <a:cs typeface="+mn-cs"/>
              </a:rPr>
              <a:t>mindestens 65 % </a:t>
            </a:r>
            <a:r>
              <a:rPr lang="de-DE" sz="1200" kern="1200" dirty="0">
                <a:solidFill>
                  <a:schemeClr val="tx1"/>
                </a:solidFill>
                <a:effectLst/>
                <a:latin typeface="+mn-lt"/>
                <a:ea typeface="+mn-ea"/>
                <a:cs typeface="+mn-cs"/>
              </a:rPr>
              <a:t>gesenkt werden (gegenüber 1990). </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200" kern="1200" dirty="0">
              <a:solidFill>
                <a:schemeClr val="tx1"/>
              </a:solidFill>
              <a:effectLst/>
              <a:latin typeface="+mn-l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sz="1200" kern="1200" dirty="0">
              <a:solidFill>
                <a:schemeClr val="tx1"/>
              </a:solidFill>
              <a:effectLst/>
              <a:latin typeface="+mn-lt"/>
              <a:ea typeface="+mn-ea"/>
              <a:cs typeface="+mn-cs"/>
            </a:endParaRPr>
          </a:p>
          <a:p>
            <a:pPr marL="457200" lvl="1" indent="0">
              <a:buFont typeface="Arial" panose="020B0604020202020204" pitchFamily="34" charset="0"/>
              <a:buNone/>
            </a:pPr>
            <a:endParaRPr lang="de-DE" sz="1200" kern="1200" dirty="0">
              <a:solidFill>
                <a:schemeClr val="tx1"/>
              </a:solidFill>
              <a:effectLst/>
              <a:latin typeface="+mn-lt"/>
              <a:ea typeface="+mn-ea"/>
              <a:cs typeface="+mn-cs"/>
            </a:endParaRPr>
          </a:p>
          <a:p>
            <a:pPr marL="457200" lvl="1" indent="0">
              <a:buFont typeface="Arial" panose="020B0604020202020204" pitchFamily="34" charset="0"/>
              <a:buNone/>
            </a:pPr>
            <a:endParaRPr lang="de-DE" sz="1200" kern="1200" dirty="0">
              <a:solidFill>
                <a:schemeClr val="tx1"/>
              </a:solidFill>
              <a:effectLst/>
              <a:latin typeface="+mn-lt"/>
              <a:ea typeface="+mn-ea"/>
              <a:cs typeface="+mn-cs"/>
            </a:endParaRPr>
          </a:p>
          <a:p>
            <a:pPr marL="457200" lvl="1" indent="0">
              <a:buFont typeface="Arial" panose="020B0604020202020204" pitchFamily="34" charset="0"/>
              <a:buNone/>
            </a:pPr>
            <a:endParaRPr lang="de-DE" sz="1100" kern="1200" dirty="0">
              <a:solidFill>
                <a:schemeClr val="tx1"/>
              </a:solidFill>
              <a:effectLst/>
              <a:latin typeface="+mn-lt"/>
              <a:ea typeface="+mn-ea"/>
              <a:cs typeface="+mn-cs"/>
            </a:endParaRPr>
          </a:p>
          <a:p>
            <a:endParaRPr lang="de-DE" dirty="0"/>
          </a:p>
          <a:p>
            <a:endParaRPr lang="de-DE" dirty="0"/>
          </a:p>
        </p:txBody>
      </p:sp>
      <p:sp>
        <p:nvSpPr>
          <p:cNvPr id="4" name="Foliennummernplatzhalter 3"/>
          <p:cNvSpPr>
            <a:spLocks noGrp="1"/>
          </p:cNvSpPr>
          <p:nvPr>
            <p:ph type="sldNum" sz="quarter" idx="5"/>
          </p:nvPr>
        </p:nvSpPr>
        <p:spPr>
          <a:xfrm>
            <a:off x="5179484" y="6513910"/>
            <a:ext cx="3962400" cy="342900"/>
          </a:xfrm>
          <a:prstGeom prst="rect">
            <a:avLst/>
          </a:prstGeom>
        </p:spPr>
        <p:txBody>
          <a:bodyPr/>
          <a:lstStyle/>
          <a:p>
            <a:fld id="{80BF3E57-BE4F-8A48-91DC-35CCAB44CEB5}" type="slidenum">
              <a:rPr lang="de-DE" smtClean="0"/>
              <a:pPr/>
              <a:t>15</a:t>
            </a:fld>
            <a:endParaRPr lang="de-DE"/>
          </a:p>
        </p:txBody>
      </p:sp>
    </p:spTree>
    <p:extLst>
      <p:ext uri="{BB962C8B-B14F-4D97-AF65-F5344CB8AC3E}">
        <p14:creationId xmlns:p14="http://schemas.microsoft.com/office/powerpoint/2010/main" val="26315808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25725" y="117475"/>
            <a:ext cx="3959225" cy="2968625"/>
          </a:xfrm>
        </p:spPr>
      </p:sp>
      <p:sp>
        <p:nvSpPr>
          <p:cNvPr id="3" name="Notizenplatzhalter 2"/>
          <p:cNvSpPr>
            <a:spLocks noGrp="1"/>
          </p:cNvSpPr>
          <p:nvPr>
            <p:ph type="body" idx="1"/>
          </p:nvPr>
        </p:nvSpPr>
        <p:spPr/>
        <p:txBody>
          <a:bodyPr/>
          <a:lstStyle/>
          <a:p>
            <a:r>
              <a:rPr lang="de-DE" b="1" u="sng" dirty="0"/>
              <a:t>Treibhausgasemissionen</a:t>
            </a:r>
            <a:r>
              <a:rPr lang="de-DE" sz="1600" b="1" u="sng" dirty="0"/>
              <a:t> </a:t>
            </a:r>
            <a:r>
              <a:rPr lang="de-DE" b="1" u="sng" dirty="0"/>
              <a:t>in Deutschland</a:t>
            </a:r>
          </a:p>
          <a:p>
            <a:pPr marL="171450" indent="-171450">
              <a:buFont typeface="Arial" panose="020B0604020202020204" pitchFamily="34" charset="0"/>
              <a:buChar char="•"/>
            </a:pPr>
            <a:r>
              <a:rPr lang="de-DE" b="1" dirty="0"/>
              <a:t>Klimaschutzziele: </a:t>
            </a:r>
            <a:r>
              <a:rPr lang="de-DE" dirty="0"/>
              <a:t>Deutschlands Treibhausgas-Emissionen sollten bis </a:t>
            </a:r>
            <a:r>
              <a:rPr lang="de-DE" b="1" u="sng" dirty="0"/>
              <a:t>2020 um mindestens 40 % </a:t>
            </a:r>
            <a:r>
              <a:rPr lang="de-DE" dirty="0"/>
              <a:t>und bis </a:t>
            </a:r>
            <a:r>
              <a:rPr lang="de-DE" b="1" u="sng" dirty="0"/>
              <a:t>2030 um mindestens 65 %</a:t>
            </a:r>
            <a:r>
              <a:rPr lang="de-DE" dirty="0"/>
              <a:t> gegenüber den Emissionen von 1990 sinken. Bis </a:t>
            </a:r>
            <a:r>
              <a:rPr lang="de-DE" b="1" u="sng" dirty="0"/>
              <a:t>2045 soll die vollständige Treibhausgasneutralität </a:t>
            </a:r>
            <a:r>
              <a:rPr lang="de-DE" dirty="0"/>
              <a:t>erreicht werden.</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1" dirty="0"/>
              <a:t>Ziele für 2020 verfehlt: </a:t>
            </a:r>
            <a:r>
              <a:rPr lang="de-DE" dirty="0"/>
              <a:t>Die </a:t>
            </a:r>
            <a:r>
              <a:rPr lang="de-DE" b="0" u="none" dirty="0">
                <a:solidFill>
                  <a:schemeClr val="tx2"/>
                </a:solidFill>
              </a:rPr>
              <a:t>deutschen ⁠</a:t>
            </a:r>
            <a:r>
              <a:rPr lang="de-DE" b="0" u="none" dirty="0">
                <a:solidFill>
                  <a:schemeClr val="tx2"/>
                </a:solidFill>
                <a:hlinkClick r:id="rId3">
                  <a:extLst>
                    <a:ext uri="{A12FA001-AC4F-418D-AE19-62706E023703}">
                      <ahyp:hlinkClr xmlns:ahyp="http://schemas.microsoft.com/office/drawing/2018/hyperlinkcolor" val="tx"/>
                    </a:ext>
                  </a:extLst>
                </a:hlinkClick>
              </a:rPr>
              <a:t>Treibhausgas</a:t>
            </a:r>
            <a:r>
              <a:rPr lang="de-DE" b="0" u="none" dirty="0">
                <a:solidFill>
                  <a:schemeClr val="tx2"/>
                </a:solidFill>
              </a:rPr>
              <a:t>⁠-Emissionen </a:t>
            </a:r>
            <a:r>
              <a:rPr lang="de-DE" b="0" dirty="0"/>
              <a:t>sind zwischen 1990 und 2021 um über 39 % </a:t>
            </a:r>
            <a:r>
              <a:rPr lang="de-DE" b="1" dirty="0"/>
              <a:t>gesunken</a:t>
            </a:r>
            <a:r>
              <a:rPr lang="de-DE" dirty="0"/>
              <a:t>. Die Reduzierung der Emissionen um 39 % konnten zudem nur durch diverse Sondereffekte aufgrund der COVID-Pandemie erzielt werden. </a:t>
            </a:r>
          </a:p>
          <a:p>
            <a:pPr marL="628650" lvl="1" indent="-171450">
              <a:buFont typeface="Arial" panose="020B0604020202020204" pitchFamily="34" charset="0"/>
              <a:buChar char="•"/>
            </a:pPr>
            <a:r>
              <a:rPr lang="de-DE" b="0" dirty="0">
                <a:sym typeface="Wingdings" panose="05000000000000000000" pitchFamily="2" charset="2"/>
              </a:rPr>
              <a:t>O</a:t>
            </a:r>
            <a:r>
              <a:rPr lang="de-DE" b="0" dirty="0"/>
              <a:t>hne massive und rasche zusätzliche Anstrengungen können auch die weiteren Ziele nicht erreicht werden.</a:t>
            </a:r>
          </a:p>
          <a:p>
            <a:pPr marL="628650" lvl="1" indent="-171450">
              <a:buFont typeface="Wingdings" panose="05000000000000000000" pitchFamily="2" charset="2"/>
              <a:buChar char="à"/>
            </a:pPr>
            <a:endParaRPr lang="de-DE" b="0" dirty="0"/>
          </a:p>
          <a:p>
            <a:pPr marL="628650" lvl="1" indent="-171450">
              <a:buFont typeface="Wingdings" panose="05000000000000000000" pitchFamily="2" charset="2"/>
              <a:buChar char="à"/>
            </a:pPr>
            <a:endParaRPr lang="de-DE" b="1" dirty="0"/>
          </a:p>
          <a:p>
            <a:r>
              <a:rPr lang="de-DE" b="1" dirty="0"/>
              <a:t>Moderationshinweis: </a:t>
            </a:r>
            <a:r>
              <a:rPr lang="de-DE" dirty="0"/>
              <a:t>Frage an die Klasse/Gruppe </a:t>
            </a:r>
            <a:r>
              <a:rPr lang="de-DE" dirty="0">
                <a:sym typeface="Wingdings" panose="05000000000000000000" pitchFamily="2" charset="2"/>
              </a:rPr>
              <a:t> „Was muss im Verkehrssektor getan werden, damit die Treibhausgasemissionen stärker sinken?“</a:t>
            </a:r>
            <a:endParaRPr lang="de-DE" dirty="0"/>
          </a:p>
        </p:txBody>
      </p:sp>
      <p:sp>
        <p:nvSpPr>
          <p:cNvPr id="4" name="Foliennummernplatzhalter 3"/>
          <p:cNvSpPr>
            <a:spLocks noGrp="1"/>
          </p:cNvSpPr>
          <p:nvPr>
            <p:ph type="sldNum" sz="quarter" idx="5"/>
          </p:nvPr>
        </p:nvSpPr>
        <p:spPr>
          <a:xfrm>
            <a:off x="5179484" y="6513910"/>
            <a:ext cx="3962400" cy="342900"/>
          </a:xfrm>
          <a:prstGeom prst="rect">
            <a:avLst/>
          </a:prstGeom>
        </p:spPr>
        <p:txBody>
          <a:bodyPr/>
          <a:lstStyle/>
          <a:p>
            <a:fld id="{80BF3E57-BE4F-8A48-91DC-35CCAB44CEB5}" type="slidenum">
              <a:rPr lang="de-DE" smtClean="0"/>
              <a:pPr/>
              <a:t>16</a:t>
            </a:fld>
            <a:endParaRPr lang="de-DE"/>
          </a:p>
        </p:txBody>
      </p:sp>
    </p:spTree>
    <p:extLst>
      <p:ext uri="{BB962C8B-B14F-4D97-AF65-F5344CB8AC3E}">
        <p14:creationId xmlns:p14="http://schemas.microsoft.com/office/powerpoint/2010/main" val="30775494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25725" y="117475"/>
            <a:ext cx="3959225" cy="2968625"/>
          </a:xfrm>
        </p:spPr>
      </p:sp>
      <p:sp>
        <p:nvSpPr>
          <p:cNvPr id="3" name="Notizenplatzhalter 2"/>
          <p:cNvSpPr>
            <a:spLocks noGrp="1"/>
          </p:cNvSpPr>
          <p:nvPr>
            <p:ph type="body" idx="1"/>
          </p:nvPr>
        </p:nvSpPr>
        <p:spPr/>
        <p:txBody>
          <a:bodyPr/>
          <a:lstStyle/>
          <a:p>
            <a:r>
              <a:rPr lang="de-DE" b="1" u="sng" dirty="0"/>
              <a:t>Moderationshinweis: </a:t>
            </a:r>
          </a:p>
          <a:p>
            <a:r>
              <a:rPr lang="de-DE" b="0" dirty="0"/>
              <a:t>Frage an die Gruppe/Klasse </a:t>
            </a:r>
            <a:r>
              <a:rPr lang="de-DE" b="0" dirty="0">
                <a:sym typeface="Wingdings" panose="05000000000000000000" pitchFamily="2" charset="2"/>
              </a:rPr>
              <a:t> </a:t>
            </a:r>
            <a:r>
              <a:rPr lang="de-DE" b="0" i="1" dirty="0">
                <a:sym typeface="Wingdings" panose="05000000000000000000" pitchFamily="2" charset="2"/>
              </a:rPr>
              <a:t>„Was versteht ihr unter nachhaltiger Mobilität?“ </a:t>
            </a:r>
            <a:endParaRPr lang="de-DE" b="1" i="1" dirty="0"/>
          </a:p>
          <a:p>
            <a:endParaRPr lang="de-DE" dirty="0"/>
          </a:p>
          <a:p>
            <a:r>
              <a:rPr lang="de-DE" dirty="0"/>
              <a:t>Nachhaltige Mobilität schont die Umwelt, ist sicher und sozial gerecht, wenn…</a:t>
            </a:r>
          </a:p>
          <a:p>
            <a:endParaRPr lang="de-DE"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Personen- und Güterverkehr weder Mensch noch Umwelt noch das Klima belastet.</a:t>
            </a:r>
          </a:p>
          <a:p>
            <a:pPr marL="171450" indent="-171450">
              <a:buFont typeface="Arial" panose="020B0604020202020204" pitchFamily="34" charset="0"/>
              <a:buChar char="•"/>
            </a:pPr>
            <a:r>
              <a:rPr lang="de-DE" dirty="0"/>
              <a:t>Wo immer es möglich ist, Verkehr vermieden wird. Die Flächen und Ressourcen, die der Verkehr verbraucht, auf ein Minimum reduziert sind</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Verkehr weder krankmachenden Lärm noch schlechte Luft verursacht. </a:t>
            </a:r>
          </a:p>
          <a:p>
            <a:pPr marL="171450" indent="-171450">
              <a:buFont typeface="Arial" panose="020B0604020202020204" pitchFamily="34" charset="0"/>
              <a:buChar char="•"/>
            </a:pPr>
            <a:r>
              <a:rPr lang="de-DE" dirty="0"/>
              <a:t>ausschließlich erneuerbare Energien eingesetzt werden.</a:t>
            </a:r>
          </a:p>
          <a:p>
            <a:pPr marL="171450" indent="-171450">
              <a:buFont typeface="Arial" panose="020B0604020202020204" pitchFamily="34" charset="0"/>
              <a:buChar char="•"/>
            </a:pPr>
            <a:r>
              <a:rPr lang="de-DE" dirty="0"/>
              <a:t>Kein Mensch im Straßenverkehr sein Leben verliert.</a:t>
            </a:r>
          </a:p>
          <a:p>
            <a:pPr marL="171450" indent="-171450">
              <a:buFont typeface="Arial" panose="020B0604020202020204" pitchFamily="34" charset="0"/>
              <a:buChar char="•"/>
            </a:pPr>
            <a:r>
              <a:rPr lang="de-DE" dirty="0"/>
              <a:t>Alle sich sicher auf Straßen, Plätzen und Freiflächen bewegen können- gerade auch Kinder, Ältere und in ihrer Mobilität eingeschränkte Menschen.</a:t>
            </a:r>
          </a:p>
          <a:p>
            <a:pPr marL="171450" indent="-171450">
              <a:buFont typeface="Arial" panose="020B0604020202020204" pitchFamily="34" charset="0"/>
              <a:buChar char="•"/>
            </a:pPr>
            <a:r>
              <a:rPr lang="de-DE" dirty="0"/>
              <a:t>Der öffentliche Raum allen Menschen als attraktiver Lebensraum zur Verfügung steht. Er eine hohe Lebens- und Aufenthaltsqualität bietet und bei seiner Gestaltung und Planung die Bedürfnisse der Menschen im Mittelpunkt stehen.</a:t>
            </a:r>
          </a:p>
          <a:p>
            <a:endParaRPr lang="de-DE" dirty="0"/>
          </a:p>
        </p:txBody>
      </p:sp>
      <p:sp>
        <p:nvSpPr>
          <p:cNvPr id="4" name="Foliennummernplatzhalter 3"/>
          <p:cNvSpPr>
            <a:spLocks noGrp="1"/>
          </p:cNvSpPr>
          <p:nvPr>
            <p:ph type="sldNum" sz="quarter" idx="5"/>
          </p:nvPr>
        </p:nvSpPr>
        <p:spPr>
          <a:xfrm>
            <a:off x="5179484" y="6513910"/>
            <a:ext cx="3962400" cy="342900"/>
          </a:xfrm>
          <a:prstGeom prst="rect">
            <a:avLst/>
          </a:prstGeom>
        </p:spPr>
        <p:txBody>
          <a:bodyPr/>
          <a:lstStyle/>
          <a:p>
            <a:fld id="{80BF3E57-BE4F-8A48-91DC-35CCAB44CEB5}" type="slidenum">
              <a:rPr lang="de-DE" smtClean="0"/>
              <a:pPr/>
              <a:t>17</a:t>
            </a:fld>
            <a:endParaRPr lang="de-DE"/>
          </a:p>
        </p:txBody>
      </p:sp>
    </p:spTree>
    <p:extLst>
      <p:ext uri="{BB962C8B-B14F-4D97-AF65-F5344CB8AC3E}">
        <p14:creationId xmlns:p14="http://schemas.microsoft.com/office/powerpoint/2010/main" val="31429407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25725" y="117475"/>
            <a:ext cx="3959225" cy="2968625"/>
          </a:xfrm>
        </p:spPr>
      </p:sp>
      <p:sp>
        <p:nvSpPr>
          <p:cNvPr id="3" name="Notizenplatzhalter 2"/>
          <p:cNvSpPr>
            <a:spLocks noGrp="1"/>
          </p:cNvSpPr>
          <p:nvPr>
            <p:ph type="body" idx="1"/>
          </p:nvPr>
        </p:nvSpPr>
        <p:spPr/>
        <p:txBody>
          <a:bodyPr/>
          <a:lstStyle/>
          <a:p>
            <a:pPr marL="171382" indent="-171382" defTabSz="912380">
              <a:defRPr/>
            </a:pPr>
            <a:r>
              <a:rPr lang="de-DE" b="1" u="sng" dirty="0"/>
              <a:t>Umweltverbund als Voraussetzung für eine nachhaltige Mobilität</a:t>
            </a:r>
          </a:p>
          <a:p>
            <a:pPr marL="0" marR="0" lvl="0" indent="0" algn="l" defTabSz="457200" rtl="0" eaLnBrk="1" fontAlgn="auto" latinLnBrk="0" hangingPunct="1">
              <a:lnSpc>
                <a:spcPct val="100000"/>
              </a:lnSpc>
              <a:spcBef>
                <a:spcPts val="0"/>
              </a:spcBef>
              <a:spcAft>
                <a:spcPts val="0"/>
              </a:spcAft>
              <a:buClrTx/>
              <a:buSzTx/>
              <a:buFontTx/>
              <a:buNone/>
              <a:tabLst/>
              <a:defRPr/>
            </a:pPr>
            <a:r>
              <a:rPr lang="de-DE" sz="1200" kern="1200" dirty="0">
                <a:latin typeface="+mn-lt"/>
                <a:ea typeface="+mn-ea"/>
                <a:cs typeface="+mn-cs"/>
              </a:rPr>
              <a:t>Menschen in Städten und Dörfern können nur unter bestimmten Voraussetzungen nachhaltige unterwegs sein. Ganz essentiell hierfür ist ein gut ausgebauter und gestärkter </a:t>
            </a:r>
            <a:r>
              <a:rPr lang="de-DE" sz="1200" b="1" kern="1200" dirty="0">
                <a:latin typeface="+mn-lt"/>
                <a:ea typeface="+mn-ea"/>
                <a:cs typeface="+mn-cs"/>
              </a:rPr>
              <a:t>Umweltverbund</a:t>
            </a:r>
            <a:r>
              <a:rPr lang="de-DE" sz="1200" kern="1200" dirty="0">
                <a:latin typeface="+mn-lt"/>
                <a:ea typeface="+mn-ea"/>
                <a:cs typeface="+mn-cs"/>
              </a:rPr>
              <a:t>. Der Begriff „Umweltverbund“ bezieht sich auf die </a:t>
            </a:r>
            <a:r>
              <a:rPr lang="de-DE" sz="1200" b="1" kern="1200" dirty="0">
                <a:latin typeface="+mn-lt"/>
                <a:ea typeface="+mn-ea"/>
                <a:cs typeface="+mn-cs"/>
              </a:rPr>
              <a:t>Integration verschiedener nachhaltiger Verkehrsmittel und-systeme</a:t>
            </a:r>
            <a:r>
              <a:rPr lang="de-DE" sz="1200" kern="1200" dirty="0">
                <a:latin typeface="+mn-lt"/>
                <a:ea typeface="+mn-ea"/>
                <a:cs typeface="+mn-cs"/>
              </a:rPr>
              <a:t>, um die Mobilität in Städten und Dörfern umweltfreundlicher und effizienter zu gestalten. Ziel des Umweltverbundes ist es, den Anteil des motorisierten Individualverkehrs zu reduzieren und auf umweltfreundlichere Verkehrsmittel zu verlagern.</a:t>
            </a:r>
          </a:p>
          <a:p>
            <a:pPr marL="0" marR="0" lvl="0" indent="0" algn="l" defTabSz="457200" rtl="0" eaLnBrk="1" fontAlgn="auto" latinLnBrk="0" hangingPunct="1">
              <a:lnSpc>
                <a:spcPct val="100000"/>
              </a:lnSpc>
              <a:spcBef>
                <a:spcPts val="0"/>
              </a:spcBef>
              <a:spcAft>
                <a:spcPts val="0"/>
              </a:spcAft>
              <a:buClrTx/>
              <a:buSzTx/>
              <a:buFontTx/>
              <a:buNone/>
              <a:tabLst/>
              <a:defRPr/>
            </a:pPr>
            <a:r>
              <a:rPr lang="de-DE" sz="1200" kern="1200" dirty="0">
                <a:latin typeface="+mn-lt"/>
                <a:ea typeface="+mn-ea"/>
                <a:cs typeface="+mn-cs"/>
              </a:rPr>
              <a:t>Zu den Verkehrsmitteln des Umweltverbundes gehören: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1" dirty="0"/>
              <a:t>Öffentlicher Verkehr:</a:t>
            </a:r>
            <a:r>
              <a:rPr lang="de-DE" dirty="0"/>
              <a:t> Hochwertige, gut vernetzte öffentliche Verkehrssysteme wie Busse, Straßenbahnen, U-Bahnen und Züge spielen eine wichtige Rolle im Umweltverbund. Sie bieten eine kostengünstige und effiziente Möglichkeit, Menschen in städtischen Gebieten zu befördern.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1" dirty="0"/>
              <a:t>Radverkehr:</a:t>
            </a:r>
            <a:r>
              <a:rPr lang="de-DE" dirty="0"/>
              <a:t> Das Fahrradfahren wird als umweltfreundliches und gesundes Verkehrsmittel gefördert. Städte können Radwege und Fahrradstationen einrichten, um den Radverkehr sicher und attraktiv zu gestalten.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1" dirty="0"/>
              <a:t>Fußgängerverkehr:</a:t>
            </a:r>
            <a:r>
              <a:rPr lang="de-DE" dirty="0"/>
              <a:t> Der Fußgängerverkehr ist ein integraler Bestandteil des Umweltverbunds. Städte können Gehwege und Fußgängerzonen schaffen, um die Sicherheit und den Komfort für Fußgänger zu verbessern.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1" dirty="0"/>
              <a:t>Carsharing und Fahrgemeinschaften:</a:t>
            </a:r>
            <a:r>
              <a:rPr lang="de-DE" dirty="0"/>
              <a:t> Die gemeinsame Nutzung von Autos (Carsharing) und das Bilden von Fahrgemeinschaften können dazu beitragen, den individuellen Autobesitz und -verkehr zu reduzieren.</a:t>
            </a:r>
          </a:p>
          <a:p>
            <a:pPr marL="0" marR="0" lvl="0" indent="0" algn="l" defTabSz="457200" rtl="0" eaLnBrk="1" fontAlgn="auto" latinLnBrk="0" hangingPunct="1">
              <a:lnSpc>
                <a:spcPct val="100000"/>
              </a:lnSpc>
              <a:spcBef>
                <a:spcPts val="0"/>
              </a:spcBef>
              <a:spcAft>
                <a:spcPts val="0"/>
              </a:spcAft>
              <a:buClrTx/>
              <a:buSzTx/>
              <a:buFontTx/>
              <a:buNone/>
              <a:tabLst/>
              <a:defRPr/>
            </a:pPr>
            <a:r>
              <a:rPr lang="de-DE" sz="1200" kern="1200" dirty="0">
                <a:latin typeface="+mn-lt"/>
                <a:ea typeface="+mn-ea"/>
                <a:cs typeface="+mn-cs"/>
              </a:rPr>
              <a:t>Entscheidend ist dabei, die einzelnen </a:t>
            </a:r>
            <a:r>
              <a:rPr lang="de-DE" sz="1200" b="1" kern="1200" dirty="0">
                <a:latin typeface="+mn-lt"/>
                <a:ea typeface="+mn-ea"/>
                <a:cs typeface="+mn-cs"/>
              </a:rPr>
              <a:t>Verkehrsmittel auch miteinander zu </a:t>
            </a:r>
            <a:r>
              <a:rPr lang="de-DE" sz="1200" kern="1200" dirty="0">
                <a:latin typeface="+mn-lt"/>
                <a:ea typeface="+mn-ea"/>
                <a:cs typeface="+mn-cs"/>
              </a:rPr>
              <a:t>denken, d.h. die Angebote aufeinander abzustimmen. Nur gemeinsam – als </a:t>
            </a:r>
            <a:r>
              <a:rPr lang="de-DE" sz="1200" b="1" kern="1200" dirty="0">
                <a:latin typeface="+mn-lt"/>
                <a:ea typeface="+mn-ea"/>
                <a:cs typeface="+mn-cs"/>
              </a:rPr>
              <a:t>multimodales Angebot </a:t>
            </a:r>
            <a:r>
              <a:rPr lang="de-DE" sz="1200" kern="1200" dirty="0">
                <a:latin typeface="+mn-lt"/>
                <a:ea typeface="+mn-ea"/>
                <a:cs typeface="+mn-cs"/>
              </a:rPr>
              <a:t>– stellt der Umweltverbund eine überzeugende Alternative zum MIV dar. </a:t>
            </a:r>
          </a:p>
          <a:p>
            <a:pPr marL="171382" indent="-171382" defTabSz="912380">
              <a:defRPr/>
            </a:pPr>
            <a:endParaRPr lang="de-DE" b="0" baseline="0" dirty="0"/>
          </a:p>
        </p:txBody>
      </p:sp>
      <p:sp>
        <p:nvSpPr>
          <p:cNvPr id="4" name="Foliennummernplatzhalter 3"/>
          <p:cNvSpPr>
            <a:spLocks noGrp="1"/>
          </p:cNvSpPr>
          <p:nvPr>
            <p:ph type="sldNum" sz="quarter" idx="5"/>
          </p:nvPr>
        </p:nvSpPr>
        <p:spPr>
          <a:xfrm>
            <a:off x="5179484" y="6513910"/>
            <a:ext cx="3962400" cy="342900"/>
          </a:xfrm>
          <a:prstGeom prst="rect">
            <a:avLst/>
          </a:prstGeom>
        </p:spPr>
        <p:txBody>
          <a:bodyPr/>
          <a:lstStyle/>
          <a:p>
            <a:fld id="{80BF3E57-BE4F-8A48-91DC-35CCAB44CEB5}" type="slidenum">
              <a:rPr lang="de-DE" smtClean="0"/>
              <a:pPr/>
              <a:t>18</a:t>
            </a:fld>
            <a:endParaRPr lang="de-DE"/>
          </a:p>
        </p:txBody>
      </p:sp>
    </p:spTree>
    <p:extLst>
      <p:ext uri="{BB962C8B-B14F-4D97-AF65-F5344CB8AC3E}">
        <p14:creationId xmlns:p14="http://schemas.microsoft.com/office/powerpoint/2010/main" val="30200345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25725" y="117475"/>
            <a:ext cx="3959225" cy="2968625"/>
          </a:xfrm>
        </p:spPr>
      </p:sp>
      <p:sp>
        <p:nvSpPr>
          <p:cNvPr id="3" name="Notizenplatzhal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b="1" u="sng" dirty="0"/>
              <a:t>Moderationshinweis: </a:t>
            </a:r>
          </a:p>
          <a:p>
            <a:pPr marL="0" marR="0" lvl="0" indent="0" algn="l" defTabSz="457200" rtl="0" eaLnBrk="1" fontAlgn="auto" latinLnBrk="0" hangingPunct="1">
              <a:lnSpc>
                <a:spcPct val="100000"/>
              </a:lnSpc>
              <a:spcBef>
                <a:spcPts val="0"/>
              </a:spcBef>
              <a:spcAft>
                <a:spcPts val="0"/>
              </a:spcAft>
              <a:buClrTx/>
              <a:buSzTx/>
              <a:buFontTx/>
              <a:buNone/>
              <a:tabLst/>
              <a:defRPr/>
            </a:pPr>
            <a:r>
              <a:rPr lang="de-DE" b="0" dirty="0"/>
              <a:t>Frage an die Gruppe/Klasse </a:t>
            </a:r>
            <a:r>
              <a:rPr lang="de-DE" b="0" dirty="0">
                <a:sym typeface="Wingdings" panose="05000000000000000000" pitchFamily="2" charset="2"/>
              </a:rPr>
              <a:t></a:t>
            </a:r>
            <a:r>
              <a:rPr lang="de-DE" b="0" dirty="0"/>
              <a:t>  </a:t>
            </a:r>
            <a:r>
              <a:rPr lang="de-DE" sz="1200" i="1" dirty="0">
                <a:sym typeface="Wingdings" panose="05000000000000000000" pitchFamily="2" charset="2"/>
              </a:rPr>
              <a:t>„Wie können Schulen und Unternehmen nachhaltige Mobilität fördern?“</a:t>
            </a:r>
          </a:p>
          <a:p>
            <a:pPr marL="0" marR="0" lvl="0" indent="0" algn="l" defTabSz="457200" rtl="0" eaLnBrk="1" fontAlgn="auto" latinLnBrk="0" hangingPunct="1">
              <a:lnSpc>
                <a:spcPct val="100000"/>
              </a:lnSpc>
              <a:spcBef>
                <a:spcPts val="0"/>
              </a:spcBef>
              <a:spcAft>
                <a:spcPts val="0"/>
              </a:spcAft>
              <a:buClrTx/>
              <a:buSzTx/>
              <a:buFontTx/>
              <a:buNone/>
              <a:tabLst/>
              <a:defRPr/>
            </a:pPr>
            <a:endParaRPr lang="de-DE" sz="1200" dirty="0">
              <a:sym typeface="Wingdings" panose="05000000000000000000" pitchFamily="2" charset="2"/>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de-DE" sz="1200" dirty="0">
                <a:sym typeface="Wingdings" panose="05000000000000000000" pitchFamily="2" charset="2"/>
              </a:rPr>
              <a:t>Diese Folie leitet nun in das Themenfeld „Mobilitätsmanagement“ über. </a:t>
            </a:r>
          </a:p>
          <a:p>
            <a:pPr marL="0" marR="0" lvl="0" indent="0" algn="l" defTabSz="457200" rtl="0" eaLnBrk="1" fontAlgn="auto" latinLnBrk="0" hangingPunct="1">
              <a:lnSpc>
                <a:spcPct val="100000"/>
              </a:lnSpc>
              <a:spcBef>
                <a:spcPts val="0"/>
              </a:spcBef>
              <a:spcAft>
                <a:spcPts val="0"/>
              </a:spcAft>
              <a:buClrTx/>
              <a:buSzTx/>
              <a:buFontTx/>
              <a:buNone/>
              <a:tabLst/>
              <a:defRPr/>
            </a:pPr>
            <a:r>
              <a:rPr lang="de-DE" sz="1200" dirty="0">
                <a:sym typeface="Wingdings" panose="05000000000000000000" pitchFamily="2" charset="2"/>
              </a:rPr>
              <a:t>Eine tiefergehende Erklärung, warum Mobilitätsmanagement wichtig ist und was Maßnahmen zur Verbesserung der Mitarbeiter*</a:t>
            </a:r>
            <a:r>
              <a:rPr lang="de-DE" sz="1200" dirty="0" err="1">
                <a:sym typeface="Wingdings" panose="05000000000000000000" pitchFamily="2" charset="2"/>
              </a:rPr>
              <a:t>innenmobilität</a:t>
            </a:r>
            <a:r>
              <a:rPr lang="de-DE" sz="1200" dirty="0">
                <a:sym typeface="Wingdings" panose="05000000000000000000" pitchFamily="2" charset="2"/>
              </a:rPr>
              <a:t> sein können, werden im folgenden Video und Folien erläutert.</a:t>
            </a:r>
          </a:p>
          <a:p>
            <a:pPr marL="0" marR="0" lvl="0" indent="0" algn="l" defTabSz="457200" rtl="0" eaLnBrk="1" fontAlgn="auto" latinLnBrk="0" hangingPunct="1">
              <a:lnSpc>
                <a:spcPct val="100000"/>
              </a:lnSpc>
              <a:spcBef>
                <a:spcPts val="0"/>
              </a:spcBef>
              <a:spcAft>
                <a:spcPts val="0"/>
              </a:spcAft>
              <a:buClrTx/>
              <a:buSzTx/>
              <a:buFontTx/>
              <a:buNone/>
              <a:tabLst/>
              <a:defRPr/>
            </a:pPr>
            <a:endParaRPr lang="de-DE" sz="1200" dirty="0">
              <a:sym typeface="Wingdings" panose="05000000000000000000" pitchFamily="2" charset="2"/>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de-DE" sz="1200" dirty="0"/>
          </a:p>
          <a:p>
            <a:endParaRPr lang="de-DE" dirty="0"/>
          </a:p>
        </p:txBody>
      </p:sp>
      <p:sp>
        <p:nvSpPr>
          <p:cNvPr id="4" name="Foliennummernplatzhalter 3"/>
          <p:cNvSpPr>
            <a:spLocks noGrp="1"/>
          </p:cNvSpPr>
          <p:nvPr>
            <p:ph type="sldNum" sz="quarter" idx="5"/>
          </p:nvPr>
        </p:nvSpPr>
        <p:spPr>
          <a:xfrm>
            <a:off x="5179484" y="6513910"/>
            <a:ext cx="3962400" cy="342900"/>
          </a:xfrm>
          <a:prstGeom prst="rect">
            <a:avLst/>
          </a:prstGeom>
        </p:spPr>
        <p:txBody>
          <a:bodyPr/>
          <a:lstStyle/>
          <a:p>
            <a:fld id="{80BF3E57-BE4F-8A48-91DC-35CCAB44CEB5}" type="slidenum">
              <a:rPr lang="de-DE" smtClean="0"/>
              <a:pPr/>
              <a:t>19</a:t>
            </a:fld>
            <a:endParaRPr lang="de-DE"/>
          </a:p>
        </p:txBody>
      </p:sp>
    </p:spTree>
    <p:extLst>
      <p:ext uri="{BB962C8B-B14F-4D97-AF65-F5344CB8AC3E}">
        <p14:creationId xmlns:p14="http://schemas.microsoft.com/office/powerpoint/2010/main" val="357856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25725" y="117475"/>
            <a:ext cx="3959225" cy="2968625"/>
          </a:xfrm>
        </p:spPr>
      </p:sp>
      <p:sp>
        <p:nvSpPr>
          <p:cNvPr id="3" name="Notizenplatzhal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b="1" u="sng" dirty="0"/>
              <a:t>Verkehrsclub Deutschland (VCD) der ökologische Mobilitätsverband</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Seit 1986 arbeitet der VCD als gemeinnütziger Umweltverband für eine umwelt- und sozialverträgliche, sichere und gesunde Mobilität.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Mit zwölf Landesverbänden, rund 140 Orts- und Kreisgruppen und rund 55.000 Mitgliedern, Spender*innen und Aktivistinnen setzt er sich für ein sicheres und gerechtes Miteinander zwischen allen Menschen auf der Straße ein - </a:t>
            </a:r>
            <a:r>
              <a:rPr lang="de-DE" b="1" dirty="0"/>
              <a:t>egal, ob sie zu Fuß, per Rad, mit Bus und Bahn oder dem Auto</a:t>
            </a:r>
            <a:r>
              <a:rPr lang="de-DE" dirty="0"/>
              <a:t> unterwegs sind. Der VCD ist somit regional und lokal aktiv. </a:t>
            </a:r>
          </a:p>
          <a:p>
            <a:endParaRPr lang="de-DE" dirty="0"/>
          </a:p>
          <a:p>
            <a:r>
              <a:rPr lang="de-DE" dirty="0"/>
              <a:t>Doch für welche Ziele setzt sich der VCD ein und welche Ziele verfolgt er? (siehe folgende Folie)</a:t>
            </a:r>
          </a:p>
          <a:p>
            <a:endParaRPr lang="de-DE" dirty="0"/>
          </a:p>
        </p:txBody>
      </p:sp>
      <p:sp>
        <p:nvSpPr>
          <p:cNvPr id="4" name="Foliennummernplatzhalter 3"/>
          <p:cNvSpPr>
            <a:spLocks noGrp="1"/>
          </p:cNvSpPr>
          <p:nvPr>
            <p:ph type="sldNum" sz="quarter" idx="5"/>
          </p:nvPr>
        </p:nvSpPr>
        <p:spPr>
          <a:xfrm>
            <a:off x="5179484" y="6513910"/>
            <a:ext cx="3962400" cy="342900"/>
          </a:xfrm>
          <a:prstGeom prst="rect">
            <a:avLst/>
          </a:prstGeom>
        </p:spPr>
        <p:txBody>
          <a:bodyPr/>
          <a:lstStyle/>
          <a:p>
            <a:fld id="{80BF3E57-BE4F-8A48-91DC-35CCAB44CEB5}" type="slidenum">
              <a:rPr lang="de-DE" smtClean="0"/>
              <a:pPr/>
              <a:t>2</a:t>
            </a:fld>
            <a:endParaRPr lang="de-DE"/>
          </a:p>
        </p:txBody>
      </p:sp>
    </p:spTree>
    <p:extLst>
      <p:ext uri="{BB962C8B-B14F-4D97-AF65-F5344CB8AC3E}">
        <p14:creationId xmlns:p14="http://schemas.microsoft.com/office/powerpoint/2010/main" val="16574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25725" y="117475"/>
            <a:ext cx="3959225" cy="2968625"/>
          </a:xfrm>
        </p:spPr>
      </p:sp>
      <p:sp>
        <p:nvSpPr>
          <p:cNvPr id="3" name="Notizenplatzhalter 2"/>
          <p:cNvSpPr>
            <a:spLocks noGrp="1"/>
          </p:cNvSpPr>
          <p:nvPr>
            <p:ph type="body" idx="1"/>
          </p:nvPr>
        </p:nvSpPr>
        <p:spPr>
          <a:xfrm>
            <a:off x="242657" y="3086100"/>
            <a:ext cx="8725359" cy="3086100"/>
          </a:xfrm>
        </p:spPr>
        <p:txBody>
          <a:bodyPr/>
          <a:lstStyle/>
          <a:p>
            <a:pPr>
              <a:buFont typeface="Arial" pitchFamily="34" charset="0"/>
              <a:buNone/>
            </a:pPr>
            <a:r>
              <a:rPr lang="de-DE" b="1" u="sng" dirty="0"/>
              <a:t>Einführung: Was ist betriebliches Mobilitätsmanagement?</a:t>
            </a:r>
          </a:p>
          <a:p>
            <a:pPr marL="171450" indent="-171450">
              <a:buFont typeface="Arial" panose="020B0604020202020204" pitchFamily="34" charset="0"/>
              <a:buChar char="•"/>
            </a:pPr>
            <a:r>
              <a:rPr lang="de-DE" sz="1200" b="0" kern="1200" dirty="0">
                <a:solidFill>
                  <a:schemeClr val="tx1"/>
                </a:solidFill>
                <a:effectLst/>
                <a:latin typeface="+mn-lt"/>
                <a:ea typeface="+mn-ea"/>
                <a:cs typeface="+mn-cs"/>
              </a:rPr>
              <a:t>Vor dem Hintergrund der Klimakrise, höheren Energiepreisen und der Notwendigkeit Emissionen einzusparen, nehmen Unternehmen und Berufsschulen auch </a:t>
            </a:r>
            <a:r>
              <a:rPr lang="de-DE" sz="1200" b="1" kern="1200" dirty="0">
                <a:solidFill>
                  <a:schemeClr val="tx1"/>
                </a:solidFill>
                <a:effectLst/>
                <a:latin typeface="+mn-lt"/>
                <a:ea typeface="+mn-ea"/>
                <a:cs typeface="+mn-cs"/>
              </a:rPr>
              <a:t>die Mobilität ihrer Mitarbeiter*innen und Schüler*innen </a:t>
            </a:r>
            <a:r>
              <a:rPr lang="de-DE" sz="1200" b="0" kern="1200" dirty="0">
                <a:solidFill>
                  <a:schemeClr val="tx1"/>
                </a:solidFill>
                <a:effectLst/>
                <a:latin typeface="+mn-lt"/>
                <a:ea typeface="+mn-ea"/>
                <a:cs typeface="+mn-cs"/>
              </a:rPr>
              <a:t>stärker in den Blick. Unter dem Begriff „betriebliches oder schulisches Mobilitätsmanagement“ werden Maßnahmen und Anreize zusammengefasst, die den </a:t>
            </a:r>
            <a:r>
              <a:rPr lang="de-DE" sz="1200" b="1" kern="1200" dirty="0">
                <a:solidFill>
                  <a:schemeClr val="tx1"/>
                </a:solidFill>
                <a:effectLst/>
                <a:latin typeface="+mn-lt"/>
                <a:ea typeface="+mn-ea"/>
                <a:cs typeface="+mn-cs"/>
              </a:rPr>
              <a:t>nachhaltigen Verkehr fördern und den motorisierten Individualverkehr reduzieren</a:t>
            </a:r>
            <a:r>
              <a:rPr lang="de-DE" sz="1200" b="0" kern="1200" dirty="0">
                <a:solidFill>
                  <a:schemeClr val="tx1"/>
                </a:solidFill>
                <a:effectLst/>
                <a:latin typeface="+mn-lt"/>
                <a:ea typeface="+mn-ea"/>
                <a:cs typeface="+mn-cs"/>
              </a:rPr>
              <a:t>. </a:t>
            </a:r>
            <a:r>
              <a:rPr lang="de-DE" dirty="0"/>
              <a:t>Das betriebliche Mobilitätsmanagement zielt </a:t>
            </a:r>
            <a:r>
              <a:rPr lang="de-DE" dirty="0" err="1"/>
              <a:t>u.A.</a:t>
            </a:r>
            <a:r>
              <a:rPr lang="de-DE" dirty="0"/>
              <a:t> darauf ab:</a:t>
            </a:r>
          </a:p>
          <a:p>
            <a:pPr marL="628650" lvl="1" indent="-171450">
              <a:buFont typeface="Arial" panose="020B0604020202020204" pitchFamily="34" charset="0"/>
              <a:buChar char="•"/>
            </a:pPr>
            <a:r>
              <a:rPr lang="de-DE" dirty="0"/>
              <a:t>die individuellen Pendelwege der Mitarbeiter zu optimieren, </a:t>
            </a:r>
          </a:p>
          <a:p>
            <a:pPr marL="628650" lvl="1" indent="-171450">
              <a:buFont typeface="Arial" panose="020B0604020202020204" pitchFamily="34" charset="0"/>
              <a:buChar char="•"/>
            </a:pPr>
            <a:r>
              <a:rPr lang="de-DE" dirty="0"/>
              <a:t>den Einsatz von Dienstfahrzeugen zu rationalisieren und </a:t>
            </a:r>
          </a:p>
          <a:p>
            <a:pPr marL="628650" lvl="1" indent="-171450">
              <a:buFont typeface="Arial" panose="020B0604020202020204" pitchFamily="34" charset="0"/>
              <a:buChar char="•"/>
            </a:pPr>
            <a:r>
              <a:rPr lang="de-DE" dirty="0"/>
              <a:t>alternative Mobilitätslösungen zu fördern.  Es berücksichtigt verschiedene Verkehrsmittel wie Auto, Fahrrad, öffentliche Verkehrsmittel und auch neue Formen der Mobilität wie Carsharing oder E-Scooter.</a:t>
            </a:r>
            <a:endParaRPr lang="de-DE" sz="1200" b="0" kern="1200" dirty="0">
              <a:solidFill>
                <a:schemeClr val="tx1"/>
              </a:solidFill>
              <a:effectLst/>
              <a:latin typeface="+mn-lt"/>
              <a:ea typeface="+mn-ea"/>
              <a:cs typeface="+mn-cs"/>
            </a:endParaRPr>
          </a:p>
          <a:p>
            <a:pPr marL="171450" indent="-171450">
              <a:buFont typeface="Arial" panose="020B0604020202020204" pitchFamily="34" charset="0"/>
              <a:buChar char="•"/>
            </a:pPr>
            <a:r>
              <a:rPr lang="de-DE" sz="1200" b="1" kern="1200" dirty="0">
                <a:solidFill>
                  <a:schemeClr val="tx1"/>
                </a:solidFill>
                <a:effectLst/>
                <a:latin typeface="+mn-lt"/>
                <a:ea typeface="+mn-ea"/>
                <a:cs typeface="+mn-cs"/>
              </a:rPr>
              <a:t>Ziele: </a:t>
            </a:r>
            <a:r>
              <a:rPr lang="de-DE" dirty="0"/>
              <a:t>Die Ziele des betrieblichen Mobilitätsmanagements können vielfältig sein. Dazu gehören die </a:t>
            </a:r>
          </a:p>
          <a:p>
            <a:pPr marL="628650" lvl="1" indent="-171450">
              <a:buFont typeface="Arial" panose="020B0604020202020204" pitchFamily="34" charset="0"/>
              <a:buChar char="•"/>
            </a:pPr>
            <a:r>
              <a:rPr lang="de-DE" dirty="0"/>
              <a:t>Reduzierung von Verkehrsstaus, </a:t>
            </a:r>
          </a:p>
          <a:p>
            <a:pPr marL="628650" lvl="1" indent="-171450">
              <a:buFont typeface="Arial" panose="020B0604020202020204" pitchFamily="34" charset="0"/>
              <a:buChar char="•"/>
            </a:pPr>
            <a:r>
              <a:rPr lang="de-DE" dirty="0"/>
              <a:t>die Senkung der CO2-Emissionen, </a:t>
            </a:r>
          </a:p>
          <a:p>
            <a:pPr marL="628650" lvl="1" indent="-171450">
              <a:buFont typeface="Arial" panose="020B0604020202020204" pitchFamily="34" charset="0"/>
              <a:buChar char="•"/>
            </a:pPr>
            <a:r>
              <a:rPr lang="de-DE" dirty="0"/>
              <a:t>die Verbesserung der Mitarbeiterzufriedenheit und -produktivität </a:t>
            </a:r>
          </a:p>
          <a:p>
            <a:pPr marL="628650" lvl="1" indent="-171450">
              <a:buFont typeface="Arial" panose="020B0604020202020204" pitchFamily="34" charset="0"/>
              <a:buChar char="•"/>
            </a:pPr>
            <a:r>
              <a:rPr lang="de-DE" dirty="0"/>
              <a:t>sowie die Einsparung von Kosten für das Unternehmen.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1" kern="1200" dirty="0">
                <a:solidFill>
                  <a:schemeClr val="tx1"/>
                </a:solidFill>
                <a:effectLst/>
                <a:latin typeface="+mn-lt"/>
                <a:ea typeface="+mn-ea"/>
                <a:cs typeface="+mn-cs"/>
              </a:rPr>
              <a:t>Wie funktioniert betriebliches Mobilitätsmanagement?: </a:t>
            </a:r>
            <a:r>
              <a:rPr lang="de-DE" sz="1200" kern="1200" dirty="0">
                <a:solidFill>
                  <a:schemeClr val="tx1"/>
                </a:solidFill>
                <a:effectLst/>
                <a:latin typeface="+mn-lt"/>
                <a:ea typeface="+mn-ea"/>
                <a:cs typeface="+mn-cs"/>
              </a:rPr>
              <a:t>Das betriebliche Mobilitätsmanagement informiert, berät, organisiert und schafft materielle Anreize, die notwendig verbleibenden Arbeitswege auf die Verkehrsmittel des Umweltverbundes zu verlagern und die Nutzung des eigenen Pkw vor allem als Selbstfahrerin und –</a:t>
            </a:r>
            <a:r>
              <a:rPr lang="de-DE" sz="1200" kern="1200" dirty="0" err="1">
                <a:solidFill>
                  <a:schemeClr val="tx1"/>
                </a:solidFill>
                <a:effectLst/>
                <a:latin typeface="+mn-lt"/>
                <a:ea typeface="+mn-ea"/>
                <a:cs typeface="+mn-cs"/>
              </a:rPr>
              <a:t>fahrer</a:t>
            </a:r>
            <a:r>
              <a:rPr lang="de-DE" sz="1200" kern="1200" dirty="0">
                <a:solidFill>
                  <a:schemeClr val="tx1"/>
                </a:solidFill>
                <a:effectLst/>
                <a:latin typeface="+mn-lt"/>
                <a:ea typeface="+mn-ea"/>
                <a:cs typeface="+mn-cs"/>
              </a:rPr>
              <a:t> zu reduzieren. Des weiteren können individuelle Entscheidungen zur Verkehrsmittelwahl durch Angebote und materielle Anreize als auch Restriktionen, wie z. B. Verknappung und Bewirtschaftung von Parkraum beeinflusst werden. </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200" kern="1200" dirty="0">
                <a:solidFill>
                  <a:schemeClr val="tx1"/>
                </a:solidFill>
                <a:effectLst/>
                <a:latin typeface="+mn-lt"/>
                <a:ea typeface="+mn-ea"/>
                <a:cs typeface="+mn-cs"/>
                <a:sym typeface="Wingdings" panose="05000000000000000000" pitchFamily="2" charset="2"/>
              </a:rPr>
              <a:t> </a:t>
            </a:r>
            <a:r>
              <a:rPr lang="de-DE" sz="1200" b="1" u="sng" kern="1200" dirty="0">
                <a:solidFill>
                  <a:schemeClr val="tx1"/>
                </a:solidFill>
                <a:effectLst/>
                <a:latin typeface="+mn-lt"/>
                <a:ea typeface="+mn-ea"/>
                <a:cs typeface="+mn-cs"/>
              </a:rPr>
              <a:t>Anreize und Angebote schaffen </a:t>
            </a:r>
          </a:p>
          <a:p>
            <a:pPr marL="628650" marR="0" lvl="1"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à"/>
              <a:tabLst/>
              <a:defRPr/>
            </a:pPr>
            <a:endParaRPr lang="de-DE" sz="1200" b="1" u="sng" kern="1200" dirty="0">
              <a:solidFill>
                <a:schemeClr val="tx1"/>
              </a:solidFill>
              <a:effectLst/>
              <a:latin typeface="+mn-lt"/>
              <a:ea typeface="+mn-ea"/>
              <a:cs typeface="+mn-cs"/>
            </a:endParaRPr>
          </a:p>
          <a:p>
            <a:pPr>
              <a:buFont typeface="Arial" pitchFamily="34" charset="0"/>
              <a:buNone/>
            </a:pPr>
            <a:endParaRPr lang="de-DE" baseline="0" dirty="0"/>
          </a:p>
          <a:p>
            <a:pPr>
              <a:buFont typeface="Arial" pitchFamily="34" charset="0"/>
              <a:buNone/>
            </a:pPr>
            <a:endParaRPr lang="de-DE" baseline="0" dirty="0"/>
          </a:p>
          <a:p>
            <a:pPr>
              <a:buFont typeface="Arial" pitchFamily="34" charset="0"/>
              <a:buNone/>
            </a:pPr>
            <a:endParaRPr lang="de-DE" baseline="0" dirty="0"/>
          </a:p>
          <a:p>
            <a:pPr>
              <a:buFont typeface="Arial" pitchFamily="34" charset="0"/>
              <a:buNone/>
            </a:pPr>
            <a:endParaRPr lang="de-DE" dirty="0"/>
          </a:p>
          <a:p>
            <a:endParaRPr lang="de-DE" dirty="0"/>
          </a:p>
        </p:txBody>
      </p:sp>
      <p:sp>
        <p:nvSpPr>
          <p:cNvPr id="4" name="Foliennummernplatzhalter 3"/>
          <p:cNvSpPr>
            <a:spLocks noGrp="1"/>
          </p:cNvSpPr>
          <p:nvPr>
            <p:ph type="sldNum" sz="quarter" idx="5"/>
          </p:nvPr>
        </p:nvSpPr>
        <p:spPr>
          <a:xfrm>
            <a:off x="5179484" y="6513910"/>
            <a:ext cx="3962400" cy="342900"/>
          </a:xfrm>
          <a:prstGeom prst="rect">
            <a:avLst/>
          </a:prstGeom>
        </p:spPr>
        <p:txBody>
          <a:bodyPr/>
          <a:lstStyle/>
          <a:p>
            <a:fld id="{80BF3E57-BE4F-8A48-91DC-35CCAB44CEB5}" type="slidenum">
              <a:rPr lang="de-DE" smtClean="0"/>
              <a:pPr/>
              <a:t>20</a:t>
            </a:fld>
            <a:endParaRPr lang="de-DE"/>
          </a:p>
        </p:txBody>
      </p:sp>
    </p:spTree>
    <p:extLst>
      <p:ext uri="{BB962C8B-B14F-4D97-AF65-F5344CB8AC3E}">
        <p14:creationId xmlns:p14="http://schemas.microsoft.com/office/powerpoint/2010/main" val="166619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25725" y="117475"/>
            <a:ext cx="3959225" cy="2968625"/>
          </a:xfrm>
        </p:spPr>
      </p:sp>
      <p:sp>
        <p:nvSpPr>
          <p:cNvPr id="3" name="Notizenplatzhalter 2"/>
          <p:cNvSpPr>
            <a:spLocks noGrp="1"/>
          </p:cNvSpPr>
          <p:nvPr>
            <p:ph type="body" idx="1"/>
          </p:nvPr>
        </p:nvSpPr>
        <p:spPr/>
        <p:txBody>
          <a:bodyPr/>
          <a:lstStyle/>
          <a:p>
            <a:r>
              <a:rPr lang="de-DE" b="1" u="sng" dirty="0"/>
              <a:t>Moderationshinweis: </a:t>
            </a:r>
          </a:p>
          <a:p>
            <a:r>
              <a:rPr lang="de-DE" b="0" dirty="0"/>
              <a:t>Achten Sie darauf, dass das Video gut zu hören und zu sehen ist. Geben Sie der Gruppe auch zu verstehen, dass Sie im Anschluss ein paar Rückfragen an Sie haben. </a:t>
            </a:r>
          </a:p>
          <a:p>
            <a:endParaRPr lang="de-DE" b="1" dirty="0"/>
          </a:p>
          <a:p>
            <a:r>
              <a:rPr lang="de-DE" b="1" dirty="0"/>
              <a:t>Zum Inhalt: </a:t>
            </a:r>
            <a:r>
              <a:rPr lang="de-DE" b="0" dirty="0"/>
              <a:t>In diesem Video wird auf die positiven Aspekte von Mobilitätsmanagement eingegangen. Das Video gibt zudem bereits ein paar kurze Einblicke, was man zur Verbesserung der Mitarbeiter*</a:t>
            </a:r>
            <a:r>
              <a:rPr lang="de-DE" b="0" dirty="0" err="1"/>
              <a:t>innenmobilität</a:t>
            </a:r>
            <a:r>
              <a:rPr lang="de-DE" b="0" dirty="0"/>
              <a:t> an Unternehmensstandorte machen kann.</a:t>
            </a:r>
          </a:p>
        </p:txBody>
      </p:sp>
      <p:sp>
        <p:nvSpPr>
          <p:cNvPr id="4" name="Foliennummernplatzhalter 3"/>
          <p:cNvSpPr>
            <a:spLocks noGrp="1"/>
          </p:cNvSpPr>
          <p:nvPr>
            <p:ph type="sldNum" sz="quarter" idx="5"/>
          </p:nvPr>
        </p:nvSpPr>
        <p:spPr>
          <a:xfrm>
            <a:off x="5179484" y="6513910"/>
            <a:ext cx="3962400" cy="342900"/>
          </a:xfrm>
          <a:prstGeom prst="rect">
            <a:avLst/>
          </a:prstGeom>
        </p:spPr>
        <p:txBody>
          <a:bodyPr/>
          <a:lstStyle/>
          <a:p>
            <a:fld id="{80BF3E57-BE4F-8A48-91DC-35CCAB44CEB5}" type="slidenum">
              <a:rPr lang="de-DE" smtClean="0"/>
              <a:pPr/>
              <a:t>21</a:t>
            </a:fld>
            <a:endParaRPr lang="de-DE"/>
          </a:p>
        </p:txBody>
      </p:sp>
    </p:spTree>
    <p:extLst>
      <p:ext uri="{BB962C8B-B14F-4D97-AF65-F5344CB8AC3E}">
        <p14:creationId xmlns:p14="http://schemas.microsoft.com/office/powerpoint/2010/main" val="38058844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25725" y="117475"/>
            <a:ext cx="3959225" cy="2968625"/>
          </a:xfrm>
        </p:spPr>
      </p:sp>
      <p:sp>
        <p:nvSpPr>
          <p:cNvPr id="3" name="Notizenplatzhalter 2"/>
          <p:cNvSpPr>
            <a:spLocks noGrp="1"/>
          </p:cNvSpPr>
          <p:nvPr>
            <p:ph type="body" idx="1"/>
          </p:nvPr>
        </p:nvSpPr>
        <p:spPr/>
        <p:txBody>
          <a:bodyPr/>
          <a:lstStyle/>
          <a:p>
            <a:r>
              <a:rPr lang="de-DE" sz="1200" b="1" u="sng" kern="1200" dirty="0">
                <a:solidFill>
                  <a:schemeClr val="tx1"/>
                </a:solidFill>
                <a:effectLst/>
                <a:latin typeface="+mn-lt"/>
                <a:ea typeface="+mn-ea"/>
                <a:cs typeface="+mn-cs"/>
              </a:rPr>
              <a:t>Moderationshinweis: </a:t>
            </a:r>
          </a:p>
          <a:p>
            <a:r>
              <a:rPr lang="de-DE" sz="1200" b="0" kern="1200" dirty="0">
                <a:solidFill>
                  <a:schemeClr val="tx1"/>
                </a:solidFill>
                <a:effectLst/>
                <a:latin typeface="+mn-lt"/>
                <a:ea typeface="+mn-ea"/>
                <a:cs typeface="+mn-cs"/>
              </a:rPr>
              <a:t>Nutzen Sie das Video und die anschließende Frage, um mit der Gruppe ins Gespräch zu kommen. Sollte ausreichend Zeit sein, können Sie die Gelegenheit auch nutzen und die Gruppe fragen, ob sie Einrichtungen kennen, die bereits einzelne Maßnahmen durchgeführt haben. </a:t>
            </a:r>
          </a:p>
          <a:p>
            <a:endParaRPr lang="de-DE" sz="1200" b="1" kern="1200" dirty="0">
              <a:solidFill>
                <a:schemeClr val="tx1"/>
              </a:solidFill>
              <a:effectLst/>
              <a:latin typeface="+mn-lt"/>
              <a:ea typeface="+mn-ea"/>
              <a:cs typeface="+mn-cs"/>
            </a:endParaRPr>
          </a:p>
          <a:p>
            <a:r>
              <a:rPr lang="de-DE" sz="1200" b="1" kern="1200" dirty="0">
                <a:solidFill>
                  <a:schemeClr val="tx1"/>
                </a:solidFill>
                <a:effectLst/>
                <a:latin typeface="+mn-lt"/>
                <a:ea typeface="+mn-ea"/>
                <a:cs typeface="+mn-cs"/>
              </a:rPr>
              <a:t>Maßnahmen, die im Video genannt wurden: </a:t>
            </a: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Mitfahrbörsen </a:t>
            </a: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Jobtickets </a:t>
            </a: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Fahrrad- Wettbewerb </a:t>
            </a: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Bau von Umkleiden oder Duschen </a:t>
            </a: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Elektro-Mobilität </a:t>
            </a: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Werksbusse</a:t>
            </a:r>
          </a:p>
          <a:p>
            <a:pPr marL="0" lvl="0" indent="0">
              <a:buFont typeface="Arial" panose="020B0604020202020204" pitchFamily="34" charset="0"/>
              <a:buNone/>
            </a:pPr>
            <a:endParaRPr lang="de-DE" sz="1200" kern="1200" dirty="0">
              <a:solidFill>
                <a:schemeClr val="tx1"/>
              </a:solidFill>
              <a:effectLst/>
              <a:latin typeface="+mn-lt"/>
              <a:ea typeface="+mn-ea"/>
              <a:cs typeface="+mn-cs"/>
            </a:endParaRPr>
          </a:p>
          <a:p>
            <a:pPr marL="0" lvl="0" indent="0">
              <a:buFont typeface="Arial" panose="020B0604020202020204" pitchFamily="34" charset="0"/>
              <a:buNone/>
            </a:pPr>
            <a:r>
              <a:rPr lang="de-DE" sz="1200" kern="1200" dirty="0">
                <a:solidFill>
                  <a:schemeClr val="tx1"/>
                </a:solidFill>
                <a:effectLst/>
                <a:latin typeface="+mn-lt"/>
                <a:ea typeface="+mn-ea"/>
                <a:cs typeface="+mn-cs"/>
              </a:rPr>
              <a:t>Weitere mögliche Maßnahmen könnten sein: </a:t>
            </a:r>
          </a:p>
          <a:p>
            <a:pPr marL="171450" lvl="0" indent="-171450">
              <a:buFont typeface="Arial" panose="020B0604020202020204" pitchFamily="34" charset="0"/>
              <a:buChar char="•"/>
            </a:pPr>
            <a:r>
              <a:rPr lang="de-DE" dirty="0"/>
              <a:t>Bereitstellung von Dienstfahrrädern oder E-Bikes.</a:t>
            </a:r>
          </a:p>
          <a:p>
            <a:pPr marL="171450" lvl="0" indent="-171450">
              <a:buFont typeface="Arial" panose="020B0604020202020204" pitchFamily="34" charset="0"/>
              <a:buChar char="•"/>
            </a:pPr>
            <a:r>
              <a:rPr lang="de-DE" dirty="0"/>
              <a:t>Einführung von flexiblen Arbeitszeiten oder Home-Office-Optionen, um Pendelverkehr zu reduzieren.</a:t>
            </a:r>
            <a:endParaRPr lang="de-DE" sz="1200" kern="1200" dirty="0">
              <a:solidFill>
                <a:schemeClr val="tx1"/>
              </a:solidFill>
              <a:effectLst/>
              <a:latin typeface="+mn-lt"/>
              <a:ea typeface="+mn-ea"/>
              <a:cs typeface="+mn-cs"/>
            </a:endParaRPr>
          </a:p>
          <a:p>
            <a:pPr marL="171450" indent="-171450">
              <a:buFont typeface="Arial" panose="020B0604020202020204" pitchFamily="34" charset="0"/>
              <a:buChar char="•"/>
            </a:pPr>
            <a:r>
              <a:rPr lang="de-DE" dirty="0"/>
              <a:t>Integration von Mobilitäts-Apps oder -Plattformen, um den Mitarbeitern alternative Mobilitätsoptionen anzubieten</a:t>
            </a:r>
            <a:endParaRPr lang="de-DE" b="1" dirty="0"/>
          </a:p>
        </p:txBody>
      </p:sp>
      <p:sp>
        <p:nvSpPr>
          <p:cNvPr id="4" name="Foliennummernplatzhalter 3"/>
          <p:cNvSpPr>
            <a:spLocks noGrp="1"/>
          </p:cNvSpPr>
          <p:nvPr>
            <p:ph type="sldNum" sz="quarter" idx="5"/>
          </p:nvPr>
        </p:nvSpPr>
        <p:spPr>
          <a:xfrm>
            <a:off x="5179484" y="6513910"/>
            <a:ext cx="3962400" cy="342900"/>
          </a:xfrm>
          <a:prstGeom prst="rect">
            <a:avLst/>
          </a:prstGeom>
        </p:spPr>
        <p:txBody>
          <a:bodyPr/>
          <a:lstStyle/>
          <a:p>
            <a:fld id="{80BF3E57-BE4F-8A48-91DC-35CCAB44CEB5}" type="slidenum">
              <a:rPr lang="de-DE" smtClean="0"/>
              <a:pPr/>
              <a:t>22</a:t>
            </a:fld>
            <a:endParaRPr lang="de-DE"/>
          </a:p>
        </p:txBody>
      </p:sp>
    </p:spTree>
    <p:extLst>
      <p:ext uri="{BB962C8B-B14F-4D97-AF65-F5344CB8AC3E}">
        <p14:creationId xmlns:p14="http://schemas.microsoft.com/office/powerpoint/2010/main" val="5194429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25725" y="117475"/>
            <a:ext cx="3959225" cy="2968625"/>
          </a:xfrm>
        </p:spPr>
      </p:sp>
      <p:sp>
        <p:nvSpPr>
          <p:cNvPr id="3" name="Notizenplatzhalter 2"/>
          <p:cNvSpPr>
            <a:spLocks noGrp="1"/>
          </p:cNvSpPr>
          <p:nvPr>
            <p:ph type="body" idx="1"/>
          </p:nvPr>
        </p:nvSpPr>
        <p:spPr/>
        <p:txBody>
          <a:bodyPr/>
          <a:lstStyle/>
          <a:p>
            <a:r>
              <a:rPr lang="de-DE" b="1" u="sng" dirty="0"/>
              <a:t>Moderationshinweis: </a:t>
            </a:r>
          </a:p>
          <a:p>
            <a:r>
              <a:rPr lang="de-DE" dirty="0"/>
              <a:t>Nutzen Sie diese Frage, um mit der Gruppe über die Vorteile von Mobilitätsmanagement zu sprechen. Gehen Sie dabei gerne auch auf das Video ein.</a:t>
            </a:r>
          </a:p>
          <a:p>
            <a:pPr marL="0" indent="0">
              <a:buFont typeface="Arial" panose="020B0604020202020204" pitchFamily="34" charset="0"/>
              <a:buNone/>
            </a:pPr>
            <a:endParaRPr lang="de-DE" dirty="0"/>
          </a:p>
        </p:txBody>
      </p:sp>
      <p:sp>
        <p:nvSpPr>
          <p:cNvPr id="4" name="Foliennummernplatzhalter 3"/>
          <p:cNvSpPr>
            <a:spLocks noGrp="1"/>
          </p:cNvSpPr>
          <p:nvPr>
            <p:ph type="sldNum" sz="quarter" idx="5"/>
          </p:nvPr>
        </p:nvSpPr>
        <p:spPr>
          <a:xfrm>
            <a:off x="5179484" y="6513910"/>
            <a:ext cx="3962400" cy="342900"/>
          </a:xfrm>
          <a:prstGeom prst="rect">
            <a:avLst/>
          </a:prstGeom>
        </p:spPr>
        <p:txBody>
          <a:bodyPr/>
          <a:lstStyle/>
          <a:p>
            <a:fld id="{80BF3E57-BE4F-8A48-91DC-35CCAB44CEB5}" type="slidenum">
              <a:rPr lang="de-DE" smtClean="0"/>
              <a:pPr/>
              <a:t>23</a:t>
            </a:fld>
            <a:endParaRPr lang="de-DE"/>
          </a:p>
        </p:txBody>
      </p:sp>
    </p:spTree>
    <p:extLst>
      <p:ext uri="{BB962C8B-B14F-4D97-AF65-F5344CB8AC3E}">
        <p14:creationId xmlns:p14="http://schemas.microsoft.com/office/powerpoint/2010/main" val="5574353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25725" y="117475"/>
            <a:ext cx="3959225" cy="2968625"/>
          </a:xfrm>
        </p:spPr>
      </p:sp>
      <p:sp>
        <p:nvSpPr>
          <p:cNvPr id="3" name="Notizenplatzhalter 2"/>
          <p:cNvSpPr>
            <a:spLocks noGrp="1"/>
          </p:cNvSpPr>
          <p:nvPr>
            <p:ph type="body" idx="1"/>
          </p:nvPr>
        </p:nvSpPr>
        <p:spPr>
          <a:xfrm>
            <a:off x="249718" y="3086100"/>
            <a:ext cx="8725359" cy="308610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sz="1200" b="1" u="sng" dirty="0"/>
              <a:t>Warum ist Mobilitätsmanagement sinnvoll?</a:t>
            </a:r>
          </a:p>
          <a:p>
            <a:pPr marL="0" marR="0" lvl="0" indent="0" algn="l" defTabSz="457200" rtl="0" eaLnBrk="1" fontAlgn="auto" latinLnBrk="0" hangingPunct="1">
              <a:lnSpc>
                <a:spcPct val="100000"/>
              </a:lnSpc>
              <a:spcBef>
                <a:spcPts val="0"/>
              </a:spcBef>
              <a:spcAft>
                <a:spcPts val="0"/>
              </a:spcAft>
              <a:buClrTx/>
              <a:buSzTx/>
              <a:buFontTx/>
              <a:buNone/>
              <a:tabLst/>
              <a:defRPr/>
            </a:pPr>
            <a:r>
              <a:rPr lang="de-DE" sz="1200" dirty="0"/>
              <a:t>(Schulische oder betriebliches) Mobilitätsmanagement zielt darauf ab, die individuellen Pendelwege von Mitarbeiter*innen und Schüler*innen zu optimieren, den Einsatz von Privat- und Dienstwägen zu reduzieren und alternative Mobilitätslösungen zu fördern. Dabei werden die nachhaltigen Verkehrsmittel des Umweltverbundes wie Bus/Bahn, Fahrrad, Auto aber auch neue Formen der Mobilität wie Carsharing oder E-Scooter berücksichtigt. </a:t>
            </a:r>
          </a:p>
          <a:p>
            <a:pPr marL="0" marR="0" lvl="0" indent="0" algn="l" defTabSz="457200" rtl="0" eaLnBrk="1" fontAlgn="auto" latinLnBrk="0" hangingPunct="1">
              <a:lnSpc>
                <a:spcPct val="100000"/>
              </a:lnSpc>
              <a:spcBef>
                <a:spcPts val="0"/>
              </a:spcBef>
              <a:spcAft>
                <a:spcPts val="0"/>
              </a:spcAft>
              <a:buClrTx/>
              <a:buSzTx/>
              <a:buFontTx/>
              <a:buNone/>
              <a:tabLst/>
              <a:defRPr/>
            </a:pPr>
            <a:r>
              <a:rPr lang="de-DE" sz="1200" dirty="0"/>
              <a:t>Warum Unternehmen oder Schulen sich für ein Mobilitätsmanagement entscheiden, variiert mit den vorliegenden Herausforderungen. Es lässt sich jedoch hervorheben, dass Mobilitätsmanagement in vielerlei Hinsicht von Vorteil sein kann. </a:t>
            </a:r>
          </a:p>
          <a:p>
            <a:pPr marL="0" marR="0" lvl="0" indent="0" algn="l" defTabSz="457200" rtl="0" eaLnBrk="1" fontAlgn="auto" latinLnBrk="0" hangingPunct="1">
              <a:lnSpc>
                <a:spcPct val="100000"/>
              </a:lnSpc>
              <a:spcBef>
                <a:spcPts val="0"/>
              </a:spcBef>
              <a:spcAft>
                <a:spcPts val="0"/>
              </a:spcAft>
              <a:buClrTx/>
              <a:buSzTx/>
              <a:buFontTx/>
              <a:buNone/>
              <a:tabLst/>
              <a:defRPr/>
            </a:pPr>
            <a:endParaRPr lang="de-DE" sz="1200" dirty="0"/>
          </a:p>
          <a:p>
            <a:pPr marL="0" marR="0" lvl="0" indent="0" algn="l" defTabSz="457200" rtl="0" eaLnBrk="1" fontAlgn="auto" latinLnBrk="0" hangingPunct="1">
              <a:lnSpc>
                <a:spcPct val="100000"/>
              </a:lnSpc>
              <a:spcBef>
                <a:spcPts val="0"/>
              </a:spcBef>
              <a:spcAft>
                <a:spcPts val="0"/>
              </a:spcAft>
              <a:buClrTx/>
              <a:buSzTx/>
              <a:buFontTx/>
              <a:buNone/>
              <a:tabLst/>
              <a:defRPr/>
            </a:pPr>
            <a:r>
              <a:rPr lang="de-DE" sz="1200" dirty="0"/>
              <a:t>Folgende Vorteile kann Mobilitätsmanagement bewirken: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1" u="none" dirty="0"/>
              <a:t>Kosten/Kostenersparnis:</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u="sng" dirty="0"/>
              <a:t>Senkung von Fahrzeugkosten: </a:t>
            </a:r>
            <a:r>
              <a:rPr lang="de-DE" dirty="0"/>
              <a:t>Häufig</a:t>
            </a:r>
            <a:r>
              <a:rPr lang="de-DE" baseline="0" dirty="0"/>
              <a:t> werden die Kosten eines Pkw mit den Treibstoffkosten gleichgesetzt. Jedoch gibt es noch weitere Kosten wie </a:t>
            </a:r>
            <a:r>
              <a:rPr lang="de-DE" dirty="0"/>
              <a:t>feststehende </a:t>
            </a:r>
            <a:r>
              <a:rPr lang="de-DE" b="1" dirty="0"/>
              <a:t>regelmäßige Kosten kurz Fixkosten </a:t>
            </a:r>
            <a:r>
              <a:rPr lang="de-DE" dirty="0"/>
              <a:t>(Steuern und Versicherung, für Pkw inkl. Pauschale für HU/AU, Parkgebühren, Gargenmiete etc.), </a:t>
            </a:r>
            <a:r>
              <a:rPr lang="de-DE" b="1" dirty="0"/>
              <a:t>Werkstattkosten</a:t>
            </a:r>
            <a:r>
              <a:rPr lang="de-DE" dirty="0"/>
              <a:t> (Kosten für Reparaturen, Inspektionen und Ersatz von Verschleißteilen), </a:t>
            </a:r>
            <a:r>
              <a:rPr lang="de-DE" b="1" dirty="0"/>
              <a:t>Betriebskosten </a:t>
            </a:r>
            <a:r>
              <a:rPr lang="de-DE" dirty="0"/>
              <a:t>(Kraftstoff-, Strom- und/oder Motorkosten) und </a:t>
            </a:r>
            <a:r>
              <a:rPr lang="de-DE" b="1" dirty="0"/>
              <a:t>Wertverlust</a:t>
            </a:r>
            <a:r>
              <a:rPr lang="de-DE" sz="1200" b="0" dirty="0"/>
              <a:t> eines Fahrzeuges die berücksichtigt werden müssen.</a:t>
            </a:r>
            <a:endParaRPr lang="de-DE" dirty="0">
              <a:ea typeface="Roboto" panose="02000000000000000000" pitchFamily="2" charset="0"/>
              <a:cs typeface="Roboto" panose="02000000000000000000" pitchFamily="2" charset="0"/>
            </a:endParaRPr>
          </a:p>
          <a:p>
            <a:pPr marL="1085850" marR="0" lvl="2"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ea typeface="Roboto" panose="02000000000000000000" pitchFamily="2" charset="0"/>
                <a:cs typeface="Roboto" panose="02000000000000000000" pitchFamily="2" charset="0"/>
              </a:rPr>
              <a:t>Auf der Seite des VCD können für verschiedenen Fahrzeugtypen die monatlichen Kosten aufgezeigt und miteinander verglichen werden. </a:t>
            </a:r>
            <a:r>
              <a:rPr lang="de-DE" dirty="0">
                <a:ea typeface="Roboto" panose="02000000000000000000" pitchFamily="2" charset="0"/>
                <a:cs typeface="Roboto" panose="02000000000000000000" pitchFamily="2" charset="0"/>
                <a:sym typeface="Wingdings" panose="05000000000000000000" pitchFamily="2" charset="2"/>
              </a:rPr>
              <a:t> </a:t>
            </a:r>
            <a:r>
              <a:rPr lang="de-DE" dirty="0">
                <a:ea typeface="Roboto" panose="02000000000000000000" pitchFamily="2" charset="0"/>
                <a:cs typeface="Roboto" panose="02000000000000000000" pitchFamily="2" charset="0"/>
              </a:rPr>
              <a:t>diy.vcd.org/vertiefen/kostencheck/  </a:t>
            </a:r>
          </a:p>
          <a:p>
            <a:pPr marL="628650" lvl="1" indent="-171450">
              <a:buFont typeface="Arial" panose="020B0604020202020204" pitchFamily="34" charset="0"/>
              <a:buChar char="•"/>
            </a:pPr>
            <a:r>
              <a:rPr lang="de-DE" u="sng" dirty="0">
                <a:ea typeface="Roboto" panose="02000000000000000000" pitchFamily="2" charset="0"/>
                <a:cs typeface="Roboto" panose="02000000000000000000" pitchFamily="2" charset="0"/>
              </a:rPr>
              <a:t>Einsparung von Parkplatzkosten: </a:t>
            </a:r>
            <a:r>
              <a:rPr lang="de-DE" dirty="0"/>
              <a:t>Viele</a:t>
            </a:r>
            <a:r>
              <a:rPr lang="de-DE" baseline="0" dirty="0"/>
              <a:t> Unternehmen verfügen über Stellflächen auf dem Unternehmensgelände. Doch nicht nur der Bau auch die Unterhaltung der Stellflächen verursacht Kosten. Letztere betragen mehrere hundert Euro pro Stellplatz. Das b</a:t>
            </a:r>
            <a:r>
              <a:rPr lang="de-DE" dirty="0"/>
              <a:t>etriebliche Parkraummanagement</a:t>
            </a:r>
            <a:r>
              <a:rPr lang="de-DE" baseline="0" dirty="0"/>
              <a:t> zielt auf die Reduzierung der</a:t>
            </a:r>
            <a:r>
              <a:rPr lang="de-DE" dirty="0"/>
              <a:t> benötigten PKW-Stellplätze für Angestellte auf dem Firmengelände – und damit auch auf die Verminderung der unternehmensbezogenen</a:t>
            </a:r>
            <a:r>
              <a:rPr lang="de-DE" baseline="0" dirty="0"/>
              <a:t> Mobilitätskosten</a:t>
            </a:r>
            <a:r>
              <a:rPr lang="de-DE" dirty="0"/>
              <a:t>.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1" dirty="0"/>
              <a:t>Fahrzeit</a:t>
            </a:r>
          </a:p>
          <a:p>
            <a:pPr marL="628650" lvl="1" indent="-171450">
              <a:buFont typeface="Arial" panose="020B0604020202020204" pitchFamily="34" charset="0"/>
              <a:buChar char="•"/>
            </a:pPr>
            <a:r>
              <a:rPr lang="de-DE" u="none" baseline="0" dirty="0"/>
              <a:t>Nicht immer ist der PKW das schnellste Verkehrsmittel. I</a:t>
            </a:r>
            <a:r>
              <a:rPr lang="de-DE" baseline="0" dirty="0">
                <a:sym typeface="Wingdings" pitchFamily="2" charset="2"/>
              </a:rPr>
              <a:t>nnerstädtisch ist das Fahrrad bis fünf km das schnellste Fortbewegungsmittel, Pedelecs (also Fahrräder mit elektrischer Unterstützung) sind bis 9.5 km zeiteffizienter als ein Auto. Warum ist das so? </a:t>
            </a:r>
            <a:r>
              <a:rPr lang="de-DE" baseline="0" dirty="0"/>
              <a:t>Die Fahrzeit beinhaltet auch die Suche nach einem Parkplatz, die Wege zum Auto und natürlich Staus.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1" dirty="0"/>
              <a:t>Platz</a:t>
            </a:r>
          </a:p>
          <a:p>
            <a:pPr marL="628650" lvl="1" indent="-171450">
              <a:buFont typeface="Arial" panose="020B0604020202020204" pitchFamily="34" charset="0"/>
              <a:buChar char="•"/>
            </a:pPr>
            <a:r>
              <a:rPr lang="de-DE" sz="1200" u="sng" kern="1200" dirty="0">
                <a:effectLst/>
                <a:ea typeface="+mn-ea"/>
                <a:cs typeface="+mn-cs"/>
              </a:rPr>
              <a:t>Ruhender Verkehr: </a:t>
            </a:r>
            <a:r>
              <a:rPr lang="de-DE" sz="1200" kern="1200" dirty="0">
                <a:effectLst/>
                <a:ea typeface="+mn-ea"/>
                <a:cs typeface="+mn-cs"/>
              </a:rPr>
              <a:t>Die </a:t>
            </a:r>
            <a:r>
              <a:rPr lang="de-DE" sz="1200" b="0" kern="1200" dirty="0">
                <a:effectLst/>
                <a:ea typeface="+mn-ea"/>
                <a:cs typeface="+mn-cs"/>
              </a:rPr>
              <a:t>einzelnen Verkehrsträger brauchen unterschiedlich viel Platz. </a:t>
            </a:r>
            <a:r>
              <a:rPr lang="de-DE" sz="1200" kern="1200" dirty="0">
                <a:effectLst/>
                <a:ea typeface="+mn-ea"/>
                <a:cs typeface="+mn-cs"/>
              </a:rPr>
              <a:t>D.h. ein Pkw (besetzt mit durchschnitt. 1,3 Personen) benötigt </a:t>
            </a:r>
            <a:r>
              <a:rPr lang="de-DE" sz="1200" b="1" kern="1200" dirty="0">
                <a:effectLst/>
                <a:ea typeface="+mn-ea"/>
                <a:cs typeface="+mn-cs"/>
              </a:rPr>
              <a:t>stehend Fläche von 12qm (23h/Tag), ein Fahrrad dagegen nur 1,2qm. Bedeutet auf einen Pkw-Stellplatz passen zehn Fahrräder</a:t>
            </a:r>
            <a:endParaRPr lang="de-DE" sz="1200" kern="1200" dirty="0">
              <a:effectLst/>
              <a:ea typeface="+mn-ea"/>
              <a:cs typeface="+mn-cs"/>
            </a:endParaRPr>
          </a:p>
          <a:p>
            <a:pPr marL="628650" lvl="1" indent="-171450">
              <a:buFont typeface="Arial" panose="020B0604020202020204" pitchFamily="34" charset="0"/>
              <a:buChar char="•"/>
              <a:defRPr/>
            </a:pPr>
            <a:r>
              <a:rPr lang="de-DE" sz="1200" u="sng" kern="1200" dirty="0">
                <a:effectLst/>
                <a:ea typeface="+mn-ea"/>
                <a:cs typeface="+mn-cs"/>
              </a:rPr>
              <a:t>Platzbedarf im Verkehr: </a:t>
            </a:r>
            <a:r>
              <a:rPr lang="de-DE" sz="1200" kern="1200" dirty="0">
                <a:effectLst/>
                <a:ea typeface="+mn-ea"/>
                <a:cs typeface="+mn-cs"/>
              </a:rPr>
              <a:t>Es gilt auch je höher die Geschwindigkeit, desto höher ist auch die benötigte Fläche durch längere Brems- und Reaktionswege. Beispielsweise benötigt man für eine Tempo 50-Zone doppelt so viel Fläche wie bei einer Tempo 30-Zone</a:t>
            </a:r>
            <a:r>
              <a:rPr lang="de-DE" dirty="0"/>
              <a:t>, nämlich 134qm statt 61qm</a:t>
            </a:r>
          </a:p>
          <a:p>
            <a:pPr marL="628650" lvl="1" indent="-171450">
              <a:buFont typeface="Arial" panose="020B0604020202020204" pitchFamily="34" charset="0"/>
              <a:buChar char="•"/>
              <a:defRPr/>
            </a:pPr>
            <a:r>
              <a:rPr lang="de-DE" sz="1200" kern="1200" dirty="0">
                <a:effectLst/>
                <a:ea typeface="+mn-ea"/>
                <a:cs typeface="+mn-cs"/>
              </a:rPr>
              <a:t>Fazit: Verkehr braucht </a:t>
            </a:r>
            <a:r>
              <a:rPr lang="de-DE" sz="1200" b="1" kern="1200" dirty="0">
                <a:effectLst/>
                <a:ea typeface="+mn-ea"/>
                <a:cs typeface="+mn-cs"/>
              </a:rPr>
              <a:t>Infrastruktur und Infrastruktur braucht Fläche</a:t>
            </a:r>
            <a:r>
              <a:rPr lang="de-DE" sz="1200" kern="1200" dirty="0">
                <a:effectLst/>
                <a:ea typeface="+mn-ea"/>
                <a:cs typeface="+mn-cs"/>
              </a:rPr>
              <a:t>:</a:t>
            </a:r>
          </a:p>
          <a:p>
            <a:pPr marL="1085850" lvl="2" indent="-171450">
              <a:buFont typeface="Arial" panose="020B0604020202020204" pitchFamily="34" charset="0"/>
              <a:buChar char="•"/>
            </a:pPr>
            <a:r>
              <a:rPr lang="de-DE" sz="1200" kern="1200" dirty="0">
                <a:effectLst/>
                <a:ea typeface="+mn-ea"/>
                <a:cs typeface="+mn-cs"/>
              </a:rPr>
              <a:t>Fläche ist jedoch ein </a:t>
            </a:r>
            <a:r>
              <a:rPr lang="de-DE" sz="1200" b="1" kern="1200" dirty="0">
                <a:effectLst/>
                <a:ea typeface="+mn-ea"/>
                <a:cs typeface="+mn-cs"/>
              </a:rPr>
              <a:t>endliches Gut</a:t>
            </a:r>
            <a:r>
              <a:rPr lang="de-DE" sz="1200" kern="1200" dirty="0">
                <a:effectLst/>
                <a:ea typeface="+mn-ea"/>
                <a:cs typeface="+mn-cs"/>
              </a:rPr>
              <a:t>, dass bei Inanspruchnahme anderen Nutzungsformen nicht mehr zur Verfügung steht</a:t>
            </a:r>
          </a:p>
          <a:p>
            <a:pPr marL="1085850" lvl="2" indent="-171450">
              <a:buFont typeface="Arial" panose="020B0604020202020204" pitchFamily="34" charset="0"/>
              <a:buChar char="•"/>
            </a:pPr>
            <a:r>
              <a:rPr lang="de-DE" sz="1200" kern="1200" dirty="0">
                <a:effectLst/>
                <a:ea typeface="+mn-ea"/>
                <a:cs typeface="+mn-cs"/>
              </a:rPr>
              <a:t>Der Bau von Verkehrsinfrastruktur führt zu </a:t>
            </a:r>
            <a:r>
              <a:rPr lang="de-DE" sz="1200" b="1" kern="1200" dirty="0">
                <a:effectLst/>
                <a:ea typeface="+mn-ea"/>
                <a:cs typeface="+mn-cs"/>
              </a:rPr>
              <a:t>Flächenversiegelung und Zerschneidung von Lebensräumen</a:t>
            </a:r>
            <a:r>
              <a:rPr lang="de-DE" sz="1200" kern="1200" dirty="0">
                <a:effectLst/>
                <a:ea typeface="+mn-ea"/>
                <a:cs typeface="+mn-cs"/>
              </a:rPr>
              <a:t>. Aktuell wachsen die Verkehrsflächen um </a:t>
            </a:r>
            <a:r>
              <a:rPr lang="de-DE" sz="1200" b="1" kern="1200" dirty="0">
                <a:effectLst/>
                <a:ea typeface="+mn-ea"/>
                <a:cs typeface="+mn-cs"/>
              </a:rPr>
              <a:t>täglich 17 ha. </a:t>
            </a:r>
            <a:endParaRPr lang="de-DE" sz="1200" kern="1200" dirty="0">
              <a:effectLs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1" dirty="0"/>
              <a:t>Gesundheit </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dirty="0"/>
              <a:t>Viele Erkrankungen werden in einen engen Zusammenhang mit heutigen Lebensgewohnheiten gebracht. Neben ungesunder Ernährung wird auch Bewegungsmangel als eine der zentralen Ursachen genannt, sodass im Umkehrschluss regelmäßige Bewegung der Krankheitsvorbeugung dient. In den „Nationalen Empfehlungen für Bewegung und Bewegungsförderung“ wird empfohlen, die Bewegungsförderung auch in der Arbeitswelt zu etablieren. </a:t>
            </a:r>
            <a:endParaRPr lang="de-DE" sz="1200" b="1"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1" dirty="0"/>
              <a:t>Umwelt </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Durch die Nutzung umweltfreundlicher Verkehrsmittel wie Fahrräder oder öffentliche Verkehrsmittel können Mitarbeiter einen positiven Beitrag zur Reduzierung von CO2-Emissionen und zur Umweltschonung leisten. Dies trägt zu einem Gefühl des Umweltbewusstseins und der Nachhaltigkeit bei. </a:t>
            </a:r>
            <a:endParaRPr lang="de-DE" sz="1200" dirty="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200" dirty="0"/>
              <a:t>Dies ist nur ein kleiner Einblick in die Vorteile von Mobilitätsmanagement. Weitere Vorteile können sein: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dirty="0"/>
              <a:t>Erhöhte Work-Life-Balance und Mitarbeiter*</a:t>
            </a:r>
            <a:r>
              <a:rPr lang="de-DE" sz="1200" dirty="0" err="1"/>
              <a:t>innenzufriedenheit</a:t>
            </a:r>
            <a:r>
              <a:rPr lang="de-DE" sz="1200" dirty="0"/>
              <a:t>,  Imageverbesserung und auch erhöhte Rekrutierungschancen auf dem Arbeits- und Bildungsmarkt</a:t>
            </a:r>
          </a:p>
          <a:p>
            <a:endParaRPr lang="de-DE" dirty="0"/>
          </a:p>
        </p:txBody>
      </p:sp>
      <p:sp>
        <p:nvSpPr>
          <p:cNvPr id="4" name="Foliennummernplatzhalter 3"/>
          <p:cNvSpPr>
            <a:spLocks noGrp="1"/>
          </p:cNvSpPr>
          <p:nvPr>
            <p:ph type="sldNum" sz="quarter" idx="5"/>
          </p:nvPr>
        </p:nvSpPr>
        <p:spPr>
          <a:xfrm>
            <a:off x="5179484" y="6513910"/>
            <a:ext cx="3962400" cy="342900"/>
          </a:xfrm>
          <a:prstGeom prst="rect">
            <a:avLst/>
          </a:prstGeom>
        </p:spPr>
        <p:txBody>
          <a:bodyPr/>
          <a:lstStyle/>
          <a:p>
            <a:fld id="{80BF3E57-BE4F-8A48-91DC-35CCAB44CEB5}" type="slidenum">
              <a:rPr lang="de-DE" smtClean="0"/>
              <a:pPr/>
              <a:t>24</a:t>
            </a:fld>
            <a:endParaRPr lang="de-DE"/>
          </a:p>
        </p:txBody>
      </p:sp>
    </p:spTree>
    <p:extLst>
      <p:ext uri="{BB962C8B-B14F-4D97-AF65-F5344CB8AC3E}">
        <p14:creationId xmlns:p14="http://schemas.microsoft.com/office/powerpoint/2010/main" val="894952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25725" y="117475"/>
            <a:ext cx="3959225" cy="2968625"/>
          </a:xfrm>
        </p:spPr>
      </p:sp>
      <p:sp>
        <p:nvSpPr>
          <p:cNvPr id="3" name="Notizenplatzhalter 2"/>
          <p:cNvSpPr>
            <a:spLocks noGrp="1"/>
          </p:cNvSpPr>
          <p:nvPr>
            <p:ph type="body" idx="1"/>
          </p:nvPr>
        </p:nvSpPr>
        <p:spPr>
          <a:xfrm>
            <a:off x="249718" y="3086100"/>
            <a:ext cx="8725359" cy="3086100"/>
          </a:xfrm>
        </p:spPr>
        <p:txBody>
          <a:bodyPr/>
          <a:lstStyle/>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r>
              <a:rPr lang="de-DE" b="1" u="sng" dirty="0"/>
              <a:t>Betriebliche Mobilitätskosten - Fahrzeugkosten</a:t>
            </a:r>
          </a:p>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r>
              <a:rPr lang="de-DE" dirty="0"/>
              <a:t>Die Kosten eines Pkw werden oft irrtümlich nur auf die Treibstoffkosten beschränkt. Mit dem VCD-Kostencheck (siehe Grafik) können die verschiedenen Fahrzeuge (Fahrrad, KFZ-Typen, ÖPNV) im Hinblick auf die darüber hinaus anfallenden Kosten verglichen werden. Der Vergleich zeigt deutlich, dass noch weitere Kosten wie…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1" dirty="0"/>
              <a:t>Anschaffungskosten:</a:t>
            </a:r>
            <a:r>
              <a:rPr lang="de-DE" dirty="0"/>
              <a:t> Dies sind die Kosten für den Kauf eines Fahrzeugs. Dazu gehören der Kaufpreis des Fahrzeugs, Steuern, Gebühren und gegebenenfalls Zinsen für Finanzierung oder Leasing.</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1" dirty="0"/>
              <a:t>Betriebs- und Werkstattkosten:</a:t>
            </a:r>
            <a:r>
              <a:rPr lang="de-DE" dirty="0"/>
              <a:t> Dies sind die laufenden Kosten, die im Zusammenhang mit der täglichen Nutzung eines Fahrzeugs anfallen. Dazu gehören Treibstoff (Benzin oder Diesel), Ölwechsel, Reifenwechsel, Wartung und Reparaturen.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1" dirty="0"/>
              <a:t>Wertverlust und Abschreibung:</a:t>
            </a:r>
            <a:r>
              <a:rPr lang="de-DE" dirty="0"/>
              <a:t> Fahrzeuge verlieren im Laufe der Zeit an Wert. Dies wird als Abschreibung bezeichnet, und sie wirkt sich auf den Gesamtwert des Fahrzeugs aus.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1" dirty="0"/>
              <a:t>Fixkosten</a:t>
            </a:r>
            <a:r>
              <a:rPr lang="de-DE" dirty="0"/>
              <a:t> wie Steuern, Versicherungen und Parken</a:t>
            </a:r>
          </a:p>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r>
              <a:rPr lang="de-DE" dirty="0"/>
              <a:t>zu den Treibstoffkosten hinzukommen. Dadurch steigen je nach Fahrzeug die monatlichen Kosten höher, als viele zuvor annehmen.</a:t>
            </a:r>
          </a:p>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endParaRPr lang="de-DE" b="1" u="sng" dirty="0"/>
          </a:p>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r>
              <a:rPr lang="de-DE" b="1" u="sng" dirty="0"/>
              <a:t>Moderationshinweis: </a:t>
            </a:r>
            <a:r>
              <a:rPr lang="de-DE" dirty="0"/>
              <a:t>Gerne können Sie Ihrer Gruppe die Möglichkeit geben, ihre eigenen Fahrzeuge über unseren Kostenrechner zu vergleichen. Diesen erreichen Sie über folgenden Link: https://diy.vcd.org/publikationen/kostencheck</a:t>
            </a:r>
          </a:p>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r>
              <a:rPr lang="de-DE" b="1" i="1" dirty="0"/>
              <a:t>Bitte beachten Sie dabei, dass dies lediglich Beispiele sind und keine vollständige Auflistung aller möglichen Kosten bieten. Die tatsächlichen Kosten für bestimmte Fahrzeugmodelle können von den hier dargestellten Durchschnittswerten abweichen.</a:t>
            </a:r>
          </a:p>
          <a:p>
            <a:pPr>
              <a:buFont typeface="Arial" pitchFamily="34" charset="0"/>
              <a:buNone/>
            </a:pPr>
            <a:endParaRPr lang="de-DE" dirty="0"/>
          </a:p>
          <a:p>
            <a:pPr>
              <a:buFont typeface="Arial" pitchFamily="34" charset="0"/>
              <a:buNone/>
            </a:pPr>
            <a:r>
              <a:rPr lang="de-DE" sz="1200" kern="1200" dirty="0">
                <a:solidFill>
                  <a:schemeClr val="tx1"/>
                </a:solidFill>
                <a:effectLst/>
                <a:latin typeface="+mn-lt"/>
                <a:ea typeface="+mn-ea"/>
                <a:cs typeface="+mn-cs"/>
              </a:rPr>
              <a:t>Die hier miteinander verglichenen Fahrzeuge sind ein Kleinwagen: Opel Corsa 1.2 und ein Mittelklassewagen: BMW X3 xDrive20i Advantage</a:t>
            </a:r>
            <a:endParaRPr lang="de-DE" dirty="0"/>
          </a:p>
          <a:p>
            <a:pPr>
              <a:buFont typeface="Arial" pitchFamily="34" charset="0"/>
              <a:buNone/>
            </a:pPr>
            <a:endParaRPr lang="de-DE" dirty="0"/>
          </a:p>
        </p:txBody>
      </p:sp>
      <p:sp>
        <p:nvSpPr>
          <p:cNvPr id="4" name="Foliennummernplatzhalter 3"/>
          <p:cNvSpPr>
            <a:spLocks noGrp="1"/>
          </p:cNvSpPr>
          <p:nvPr>
            <p:ph type="sldNum" sz="quarter" idx="5"/>
          </p:nvPr>
        </p:nvSpPr>
        <p:spPr>
          <a:xfrm>
            <a:off x="5179484" y="6513910"/>
            <a:ext cx="3962400" cy="342900"/>
          </a:xfrm>
          <a:prstGeom prst="rect">
            <a:avLst/>
          </a:prstGeom>
        </p:spPr>
        <p:txBody>
          <a:bodyPr/>
          <a:lstStyle/>
          <a:p>
            <a:fld id="{80BF3E57-BE4F-8A48-91DC-35CCAB44CEB5}" type="slidenum">
              <a:rPr lang="de-DE" smtClean="0"/>
              <a:pPr/>
              <a:t>25</a:t>
            </a:fld>
            <a:endParaRPr lang="de-DE"/>
          </a:p>
        </p:txBody>
      </p:sp>
    </p:spTree>
    <p:extLst>
      <p:ext uri="{BB962C8B-B14F-4D97-AF65-F5344CB8AC3E}">
        <p14:creationId xmlns:p14="http://schemas.microsoft.com/office/powerpoint/2010/main" val="24698904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25725" y="117475"/>
            <a:ext cx="3959225" cy="2968625"/>
          </a:xfrm>
        </p:spPr>
      </p:sp>
      <p:sp>
        <p:nvSpPr>
          <p:cNvPr id="3" name="Notizenplatzhalter 2"/>
          <p:cNvSpPr>
            <a:spLocks noGrp="1"/>
          </p:cNvSpPr>
          <p:nvPr>
            <p:ph type="body" idx="1"/>
          </p:nvPr>
        </p:nvSpPr>
        <p:spPr>
          <a:xfrm>
            <a:off x="249718" y="3086100"/>
            <a:ext cx="8725359" cy="3086100"/>
          </a:xfrm>
        </p:spPr>
        <p:txBody>
          <a:bodyPr/>
          <a:lstStyle/>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r>
              <a:rPr lang="de-DE" b="1" u="sng" dirty="0"/>
              <a:t>Betriebliche Mobilitätskosten - Stellplatzkosten</a:t>
            </a:r>
          </a:p>
          <a:p>
            <a:pPr>
              <a:buFont typeface="Arial" pitchFamily="34" charset="0"/>
              <a:buNone/>
            </a:pPr>
            <a:r>
              <a:rPr lang="de-DE" b="0" dirty="0"/>
              <a:t>Neben den Ausgaben für die Inbetriebnahme von Fahrzeugen müssen je nach Unternehmen auch die </a:t>
            </a:r>
            <a:r>
              <a:rPr lang="de-DE" b="1" dirty="0"/>
              <a:t>Kosten für Parkplatz- oder Garagenmiete </a:t>
            </a:r>
            <a:r>
              <a:rPr lang="de-DE" b="0" dirty="0"/>
              <a:t>als Teil der betrieblichen Fixkosten berücksichtigt werden. </a:t>
            </a:r>
            <a:r>
              <a:rPr lang="de-DE" dirty="0"/>
              <a:t>Viele Unternehmen verfügen über eigene Parkplätze auf ihrem Betriebsgelände. Doch nicht nur die </a:t>
            </a:r>
            <a:r>
              <a:rPr lang="de-DE" b="1" dirty="0"/>
              <a:t>Initialkosten für den Bau </a:t>
            </a:r>
            <a:r>
              <a:rPr lang="de-DE" dirty="0"/>
              <a:t>(wie in der Abbildung dargestellt), sondern auch die </a:t>
            </a:r>
            <a:r>
              <a:rPr lang="de-DE" b="1" dirty="0"/>
              <a:t>laufenden Aufwendungen für die Instandhaltung</a:t>
            </a:r>
            <a:r>
              <a:rPr lang="de-DE" dirty="0"/>
              <a:t> und </a:t>
            </a:r>
            <a:r>
              <a:rPr lang="de-DE" b="1" dirty="0"/>
              <a:t>Pflege dieser Parkflächen </a:t>
            </a:r>
            <a:r>
              <a:rPr lang="de-DE" dirty="0"/>
              <a:t>summieren sich zu beträchtlichen Summen, oft im Bereich von mehreren hundert Euro pro Stellplatz.</a:t>
            </a:r>
          </a:p>
          <a:p>
            <a:pPr>
              <a:buFont typeface="Arial" pitchFamily="34" charset="0"/>
              <a:buNone/>
            </a:pPr>
            <a:endParaRPr lang="de-DE" b="0" dirty="0"/>
          </a:p>
          <a:p>
            <a:pPr>
              <a:buFont typeface="Arial" pitchFamily="34" charset="0"/>
              <a:buNone/>
            </a:pPr>
            <a:r>
              <a:rPr lang="de-DE" dirty="0"/>
              <a:t>Das </a:t>
            </a:r>
            <a:r>
              <a:rPr lang="de-DE" b="1" dirty="0"/>
              <a:t>betriebliche Parkraummanagement </a:t>
            </a:r>
            <a:r>
              <a:rPr lang="de-DE" dirty="0"/>
              <a:t>verfolgt das Ziel, </a:t>
            </a:r>
          </a:p>
          <a:p>
            <a:pPr marL="171450" indent="-171450">
              <a:buFont typeface="Arial" panose="020B0604020202020204" pitchFamily="34" charset="0"/>
              <a:buChar char="•"/>
            </a:pPr>
            <a:r>
              <a:rPr lang="de-DE" dirty="0"/>
              <a:t>die Anzahl der benötigten PKW-Stellplätze für die Mitarbeiter auf dem Firmengelände zu reduzieren, was letztendlich zur Senkung der unternehmensbezogenen Mobilitätskosten führt.</a:t>
            </a:r>
          </a:p>
          <a:p>
            <a:pPr marL="171450" indent="-171450">
              <a:buFont typeface="Arial" panose="020B0604020202020204" pitchFamily="34" charset="0"/>
              <a:buChar char="•"/>
            </a:pPr>
            <a:r>
              <a:rPr lang="de-DE" dirty="0"/>
              <a:t>Konkrete Maßnahmen können </a:t>
            </a:r>
          </a:p>
          <a:p>
            <a:pPr marL="628650" lvl="1" indent="-171450">
              <a:buFont typeface="Arial" panose="020B0604020202020204" pitchFamily="34" charset="0"/>
              <a:buChar char="•"/>
            </a:pPr>
            <a:r>
              <a:rPr lang="de-DE" dirty="0"/>
              <a:t>speziell ausgewiesene Parkplätze für Fahrgemeinschaften, </a:t>
            </a:r>
          </a:p>
          <a:p>
            <a:pPr marL="628650" lvl="1" indent="-171450">
              <a:buFont typeface="Arial" panose="020B0604020202020204" pitchFamily="34" charset="0"/>
              <a:buChar char="•"/>
            </a:pPr>
            <a:r>
              <a:rPr lang="de-DE" dirty="0"/>
              <a:t>gestaffelte Parkgebühren für Mitarbeiter basierend auf der Länge ihres Arbeitswegs </a:t>
            </a:r>
          </a:p>
          <a:p>
            <a:pPr marL="628650" lvl="1" indent="-171450">
              <a:buFont typeface="Arial" panose="020B0604020202020204" pitchFamily="34" charset="0"/>
              <a:buChar char="•"/>
            </a:pPr>
            <a:r>
              <a:rPr lang="de-DE" dirty="0"/>
              <a:t>oder die Bereitstellung von Intranet-Tools zur Organisation von Fahrgemeinschaften beinhalten.</a:t>
            </a:r>
          </a:p>
          <a:p>
            <a:pPr marL="171450" lvl="0" indent="-171450">
              <a:buFont typeface="Arial" panose="020B0604020202020204" pitchFamily="34" charset="0"/>
              <a:buChar char="•"/>
            </a:pPr>
            <a:r>
              <a:rPr lang="de-DE" dirty="0"/>
              <a:t>Darüber hinaus muss beachtet werden, dass in Zeiten begrenzter innerstädtischer Flächen und steigender Grundstückskosten, unternehmenseigene Parkflächen oft betriebswirtschaftlich ineffizient genutzt werden. Dies macht die Optimierung der Parkplatznutzung nicht nur zu einer umweltfreundlichen Maßnahme, sondern auch zu einer </a:t>
            </a:r>
            <a:r>
              <a:rPr lang="de-DE" b="1" dirty="0"/>
              <a:t>wirtschaftlich sinnvollen Entscheidung</a:t>
            </a:r>
            <a:r>
              <a:rPr lang="de-DE" dirty="0"/>
              <a:t>.</a:t>
            </a:r>
            <a:endParaRPr lang="de-DE" b="0" dirty="0"/>
          </a:p>
          <a:p>
            <a:pPr>
              <a:buFont typeface="Arial" pitchFamily="34" charset="0"/>
              <a:buNone/>
            </a:pPr>
            <a:endParaRPr lang="de-DE" b="0" dirty="0"/>
          </a:p>
          <a:p>
            <a:endParaRPr lang="de-DE" dirty="0"/>
          </a:p>
        </p:txBody>
      </p:sp>
      <p:sp>
        <p:nvSpPr>
          <p:cNvPr id="4" name="Foliennummernplatzhalter 3"/>
          <p:cNvSpPr>
            <a:spLocks noGrp="1"/>
          </p:cNvSpPr>
          <p:nvPr>
            <p:ph type="sldNum" sz="quarter" idx="5"/>
          </p:nvPr>
        </p:nvSpPr>
        <p:spPr>
          <a:xfrm>
            <a:off x="5179484" y="6513910"/>
            <a:ext cx="3962400" cy="342900"/>
          </a:xfrm>
          <a:prstGeom prst="rect">
            <a:avLst/>
          </a:prstGeom>
        </p:spPr>
        <p:txBody>
          <a:bodyPr/>
          <a:lstStyle/>
          <a:p>
            <a:fld id="{80BF3E57-BE4F-8A48-91DC-35CCAB44CEB5}" type="slidenum">
              <a:rPr lang="de-DE" smtClean="0"/>
              <a:pPr/>
              <a:t>26</a:t>
            </a:fld>
            <a:endParaRPr lang="de-DE"/>
          </a:p>
        </p:txBody>
      </p:sp>
    </p:spTree>
    <p:extLst>
      <p:ext uri="{BB962C8B-B14F-4D97-AF65-F5344CB8AC3E}">
        <p14:creationId xmlns:p14="http://schemas.microsoft.com/office/powerpoint/2010/main" val="40108274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25725" y="117475"/>
            <a:ext cx="3959225" cy="2968625"/>
          </a:xfrm>
        </p:spPr>
      </p:sp>
      <p:sp>
        <p:nvSpPr>
          <p:cNvPr id="3" name="Notizenplatzhalter 2"/>
          <p:cNvSpPr>
            <a:spLocks noGrp="1"/>
          </p:cNvSpPr>
          <p:nvPr>
            <p:ph type="body" idx="1"/>
          </p:nvPr>
        </p:nvSpPr>
        <p:spPr>
          <a:xfrm>
            <a:off x="249718" y="3109999"/>
            <a:ext cx="8725359" cy="308610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b="1" u="sng" dirty="0"/>
              <a:t>Betriebliche Mobilitätskosten - Zeitersparnis</a:t>
            </a:r>
          </a:p>
          <a:p>
            <a:r>
              <a:rPr lang="de-DE" dirty="0"/>
              <a:t>Nachhaltige Mobilität strebt nicht nur soziale und ökologische Verträglichkeit an, sondern legt auch Wert auf eine </a:t>
            </a:r>
            <a:r>
              <a:rPr lang="de-DE" b="1" dirty="0"/>
              <a:t>effiziente Fortbewegung</a:t>
            </a:r>
            <a:r>
              <a:rPr lang="de-DE" dirty="0"/>
              <a:t>. In urbanen Gebieten ist das </a:t>
            </a:r>
            <a:r>
              <a:rPr lang="de-DE" b="1" dirty="0"/>
              <a:t>Fahrrad</a:t>
            </a:r>
            <a:r>
              <a:rPr lang="de-DE" dirty="0"/>
              <a:t> das schnellste Fortbewegungsmittel für Strecken bis zu </a:t>
            </a:r>
            <a:r>
              <a:rPr lang="de-DE" b="1" dirty="0"/>
              <a:t>fünf Kilometern</a:t>
            </a:r>
            <a:r>
              <a:rPr lang="de-DE" dirty="0"/>
              <a:t>, während </a:t>
            </a:r>
            <a:r>
              <a:rPr lang="de-DE" b="1" dirty="0"/>
              <a:t>Pedelecs</a:t>
            </a:r>
            <a:r>
              <a:rPr lang="de-DE" dirty="0"/>
              <a:t> (Fahrräder mit elektrischer Unterstützung) </a:t>
            </a:r>
            <a:r>
              <a:rPr lang="de-DE" b="1" dirty="0"/>
              <a:t>bis zu 9,5 Kilometern </a:t>
            </a:r>
            <a:r>
              <a:rPr lang="de-DE" dirty="0"/>
              <a:t>im Vergleich zum Auto zeiteffizienter sind. </a:t>
            </a:r>
          </a:p>
          <a:p>
            <a:endParaRPr lang="de-DE" dirty="0"/>
          </a:p>
          <a:p>
            <a:r>
              <a:rPr lang="de-DE" b="1" u="sng" dirty="0"/>
              <a:t>Warum ist das so?</a:t>
            </a:r>
          </a:p>
          <a:p>
            <a:pPr marL="171450" indent="-171450">
              <a:buFont typeface="Arial" panose="020B0604020202020204" pitchFamily="34" charset="0"/>
              <a:buChar char="•"/>
            </a:pPr>
            <a:r>
              <a:rPr lang="de-DE" dirty="0"/>
              <a:t>Die Gesamtfahrzeit, die für die Strecke erforderlich ist, umfasst auch die Zeit, die für die </a:t>
            </a:r>
            <a:r>
              <a:rPr lang="de-DE" b="1" dirty="0"/>
              <a:t>Parkplatzsuche</a:t>
            </a:r>
            <a:r>
              <a:rPr lang="de-DE" dirty="0"/>
              <a:t>, das </a:t>
            </a:r>
            <a:r>
              <a:rPr lang="de-DE" b="1" dirty="0"/>
              <a:t>Zurücklegen der Wege vom Parkplatz zum Zielort </a:t>
            </a:r>
            <a:r>
              <a:rPr lang="de-DE" dirty="0"/>
              <a:t>und natürlich die mögliche Zeit, die in </a:t>
            </a:r>
            <a:r>
              <a:rPr lang="de-DE" b="1" dirty="0"/>
              <a:t>Staus</a:t>
            </a:r>
            <a:r>
              <a:rPr lang="de-DE" dirty="0"/>
              <a:t> verloren geht.</a:t>
            </a:r>
          </a:p>
          <a:p>
            <a:pPr marL="171450" indent="-171450">
              <a:buFont typeface="Arial" panose="020B0604020202020204" pitchFamily="34" charset="0"/>
              <a:buChar char="•"/>
            </a:pPr>
            <a:r>
              <a:rPr lang="de-DE" dirty="0"/>
              <a:t>Das Fahrrad bietet eine flexible und stressfreie Möglichkeit der Fortbewegung in städtischen Gebieten. Es erleichtert das Umgehen von Verkehrsproblemen und </a:t>
            </a:r>
            <a:r>
              <a:rPr lang="de-DE" b="1" dirty="0"/>
              <a:t>entfällt oft die zeitraubende Suche nach Parkmöglichkeiten.</a:t>
            </a:r>
          </a:p>
          <a:p>
            <a:pPr marL="171450" indent="-171450">
              <a:buFont typeface="Arial" panose="020B0604020202020204" pitchFamily="34" charset="0"/>
              <a:buChar char="•"/>
            </a:pPr>
            <a:r>
              <a:rPr lang="de-DE" dirty="0"/>
              <a:t>Pedelecs sind besonders effizient, da sie die Reichweite und Geschwindigkeit des Fahrrads erhöhen und es so ermöglichen, größere Entfernungen schneller zurückzulegen, ohne die Anstrengung und das Schwitzen, die mit dem herkömmlichen Fahrradfahren einhergehen.</a:t>
            </a:r>
          </a:p>
          <a:p>
            <a:pPr marL="0" indent="0">
              <a:buFont typeface="Arial" panose="020B0604020202020204" pitchFamily="34" charset="0"/>
              <a:buNone/>
            </a:pPr>
            <a:r>
              <a:rPr lang="de-DE" dirty="0"/>
              <a:t>Diese Erkenntnisse unterstreichen, wie nachhaltige Verkehrsmittel wie das Fahrrad und Pedelecs nicht nur zur Reduzierung von Emissionen und zur Förderung der Gesundheit beitragen, sondern auch Zeit und Stress im städtischen Verkehr reduzieren können. Dies macht sie zu einer attraktiven Wahl für kurze bis mittlere Entfernungen in urbanen Gebieten.</a:t>
            </a:r>
          </a:p>
          <a:p>
            <a:pPr marL="0" indent="0">
              <a:buFont typeface="Arial" panose="020B0604020202020204" pitchFamily="34" charset="0"/>
              <a:buNone/>
            </a:pPr>
            <a:endParaRPr lang="de-DE" b="1" u="sng" dirty="0"/>
          </a:p>
          <a:p>
            <a:pPr marL="0" indent="0">
              <a:buFont typeface="Arial" panose="020B0604020202020204" pitchFamily="34" charset="0"/>
              <a:buNone/>
            </a:pPr>
            <a:r>
              <a:rPr lang="de-DE" b="1" u="sng" dirty="0"/>
              <a:t>Moderationshinweis: </a:t>
            </a:r>
            <a:r>
              <a:rPr lang="de-DE" b="0" u="none" dirty="0"/>
              <a:t>Auf der folgenden Folie sehen sie einen weiteren Vergleich der Verkehrsmittel in Bezug auf ihre Zeiteffizienz und weitere Parameter. Sie können entscheiden, auf welche der beiden Grafiken sie intensiver eingehen. </a:t>
            </a:r>
          </a:p>
          <a:p>
            <a:endParaRPr lang="de-DE" b="1" dirty="0"/>
          </a:p>
          <a:p>
            <a:endParaRPr lang="de-DE" i="0" u="none" dirty="0"/>
          </a:p>
        </p:txBody>
      </p:sp>
      <p:sp>
        <p:nvSpPr>
          <p:cNvPr id="4" name="Foliennummernplatzhalter 3"/>
          <p:cNvSpPr>
            <a:spLocks noGrp="1"/>
          </p:cNvSpPr>
          <p:nvPr>
            <p:ph type="sldNum" sz="quarter" idx="5"/>
          </p:nvPr>
        </p:nvSpPr>
        <p:spPr>
          <a:xfrm>
            <a:off x="5179484" y="6513910"/>
            <a:ext cx="3962400" cy="342900"/>
          </a:xfrm>
          <a:prstGeom prst="rect">
            <a:avLst/>
          </a:prstGeom>
        </p:spPr>
        <p:txBody>
          <a:bodyPr/>
          <a:lstStyle/>
          <a:p>
            <a:fld id="{80BF3E57-BE4F-8A48-91DC-35CCAB44CEB5}" type="slidenum">
              <a:rPr lang="de-DE" smtClean="0"/>
              <a:pPr/>
              <a:t>27</a:t>
            </a:fld>
            <a:endParaRPr lang="de-DE"/>
          </a:p>
        </p:txBody>
      </p:sp>
    </p:spTree>
    <p:extLst>
      <p:ext uri="{BB962C8B-B14F-4D97-AF65-F5344CB8AC3E}">
        <p14:creationId xmlns:p14="http://schemas.microsoft.com/office/powerpoint/2010/main" val="23175424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25725" y="117475"/>
            <a:ext cx="3959225" cy="2968625"/>
          </a:xfrm>
        </p:spPr>
      </p:sp>
      <p:sp>
        <p:nvSpPr>
          <p:cNvPr id="3" name="Notizenplatzhal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b="1" u="sng" dirty="0"/>
              <a:t>Betriebliche Mobilitätskosten – Zeitersparnis: Verkehrsmittel im direkten Vergleich</a:t>
            </a:r>
          </a:p>
          <a:p>
            <a:pPr marL="0" marR="0" lvl="0" indent="0" algn="l" defTabSz="457200" rtl="0" eaLnBrk="1" fontAlgn="auto" latinLnBrk="0" hangingPunct="1">
              <a:lnSpc>
                <a:spcPct val="100000"/>
              </a:lnSpc>
              <a:spcBef>
                <a:spcPts val="0"/>
              </a:spcBef>
              <a:spcAft>
                <a:spcPts val="0"/>
              </a:spcAft>
              <a:buClrTx/>
              <a:buSzTx/>
              <a:buFontTx/>
              <a:buNone/>
              <a:tabLst/>
              <a:defRPr/>
            </a:pPr>
            <a:r>
              <a:rPr lang="de-DE" dirty="0"/>
              <a:t>Der VCD hat exemplarische für eine Kurzstrecke die Reisezeiten (von Tür zu Tür), die Kosten und den CO</a:t>
            </a:r>
            <a:r>
              <a:rPr lang="de-DE" baseline="-25000" dirty="0"/>
              <a:t>2</a:t>
            </a:r>
            <a:r>
              <a:rPr lang="de-DE" dirty="0"/>
              <a:t>-Ausstoß der verschiedenen Verkehrsmittel berechnet. Das Ergebnis: Die Fahrradstrecke zeichnet sich nicht nur durch ihre Geschwindigkeit aus, sondern ist auch die kürzeste und umweltfreundlichste Option, gemeinsam mit dem Fußweg. Im Vergleich dazu ist das Auto zwar drei Minuten schneller als die Nutzung des öffentlichen Nahverkehrs (ÖPNV), jedoch verursacht es fast das Dreifache an Umweltauswirkungen.</a:t>
            </a:r>
          </a:p>
          <a:p>
            <a:pPr marL="0" marR="0" lvl="0" indent="0" algn="l" defTabSz="4572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de-DE" b="1" u="sng" dirty="0"/>
          </a:p>
          <a:p>
            <a:pPr marL="0" marR="0" lvl="0" indent="0" algn="l" defTabSz="457200" rtl="0" eaLnBrk="1" fontAlgn="auto" latinLnBrk="0" hangingPunct="1">
              <a:lnSpc>
                <a:spcPct val="100000"/>
              </a:lnSpc>
              <a:spcBef>
                <a:spcPts val="0"/>
              </a:spcBef>
              <a:spcAft>
                <a:spcPts val="0"/>
              </a:spcAft>
              <a:buClrTx/>
              <a:buSzTx/>
              <a:buFontTx/>
              <a:buNone/>
              <a:tabLst/>
              <a:defRPr/>
            </a:pPr>
            <a:r>
              <a:rPr lang="de-DE" b="1" u="sng" dirty="0"/>
              <a:t>Moderationshinweis: </a:t>
            </a:r>
            <a:r>
              <a:rPr lang="de-DE" b="0" u="none" dirty="0"/>
              <a:t>Gerne können Sie Ihre Gruppe dazu aufrufen, mal einen Selbsttest zu wagen. </a:t>
            </a:r>
          </a:p>
          <a:p>
            <a:endParaRPr lang="de-DE" dirty="0"/>
          </a:p>
        </p:txBody>
      </p:sp>
      <p:sp>
        <p:nvSpPr>
          <p:cNvPr id="4" name="Foliennummernplatzhalter 3"/>
          <p:cNvSpPr>
            <a:spLocks noGrp="1"/>
          </p:cNvSpPr>
          <p:nvPr>
            <p:ph type="sldNum" sz="quarter" idx="5"/>
          </p:nvPr>
        </p:nvSpPr>
        <p:spPr>
          <a:xfrm>
            <a:off x="5179484" y="6513910"/>
            <a:ext cx="3962400" cy="342900"/>
          </a:xfrm>
          <a:prstGeom prst="rect">
            <a:avLst/>
          </a:prstGeom>
        </p:spPr>
        <p:txBody>
          <a:bodyPr/>
          <a:lstStyle/>
          <a:p>
            <a:fld id="{80BF3E57-BE4F-8A48-91DC-35CCAB44CEB5}" type="slidenum">
              <a:rPr lang="de-DE" smtClean="0"/>
              <a:pPr/>
              <a:t>28</a:t>
            </a:fld>
            <a:endParaRPr lang="de-DE"/>
          </a:p>
        </p:txBody>
      </p:sp>
    </p:spTree>
    <p:extLst>
      <p:ext uri="{BB962C8B-B14F-4D97-AF65-F5344CB8AC3E}">
        <p14:creationId xmlns:p14="http://schemas.microsoft.com/office/powerpoint/2010/main" val="41139402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25725" y="117475"/>
            <a:ext cx="3959225" cy="2968625"/>
          </a:xfrm>
        </p:spPr>
      </p:sp>
      <p:sp>
        <p:nvSpPr>
          <p:cNvPr id="3" name="Notizenplatzhal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b="1" u="sng" dirty="0"/>
              <a:t>Betriebliche Mobilitätskosten – Gesundheit</a:t>
            </a:r>
          </a:p>
          <a:p>
            <a:r>
              <a:rPr lang="de-DE" dirty="0"/>
              <a:t>Viele Gesundheitsprobleme werden mit modernen Lebensgewohnheiten in Verbindung gebracht. Neben ungesunder Ernährung wird auch </a:t>
            </a:r>
            <a:r>
              <a:rPr lang="de-DE" b="1" dirty="0"/>
              <a:t>Bewegungsmangel als eine der Hauptursachen </a:t>
            </a:r>
            <a:r>
              <a:rPr lang="de-DE" dirty="0"/>
              <a:t>genannt. Daher wird die Förderung von regelmäßiger Bewegung als Mittel zur Prävention von Krankheiten betont. Die "Nationalen Empfehlungen für Bewegung und Bewegungsförderung" empfehlen </a:t>
            </a:r>
            <a:r>
              <a:rPr lang="de-DE" b="1" dirty="0"/>
              <a:t>die Integration von Bewegungsförderung in die Arbeitswelt</a:t>
            </a:r>
            <a:r>
              <a:rPr lang="de-DE" dirty="0"/>
              <a:t>. Als Beispiel wird eine betriebsinterne Infrastruktur genannt, die die Bewegung fördert, wie beispielsweise Fahrradabstellanlagen, Bike </a:t>
            </a:r>
            <a:r>
              <a:rPr lang="de-DE" dirty="0" err="1"/>
              <a:t>to</a:t>
            </a:r>
            <a:r>
              <a:rPr lang="de-DE" dirty="0"/>
              <a:t> Work-Gruppen oder Fahrradleasing.</a:t>
            </a:r>
          </a:p>
          <a:p>
            <a:endParaRPr lang="de-DE" dirty="0"/>
          </a:p>
          <a:p>
            <a:r>
              <a:rPr lang="de-DE" b="1" dirty="0"/>
              <a:t>Kann man durch Bewegungsförderung die Krankheitstage senken?</a:t>
            </a:r>
          </a:p>
          <a:p>
            <a:pPr marL="0" marR="0" lvl="0" indent="0" algn="l" defTabSz="457200" rtl="0" eaLnBrk="1" fontAlgn="auto" latinLnBrk="0" hangingPunct="1">
              <a:lnSpc>
                <a:spcPct val="100000"/>
              </a:lnSpc>
              <a:spcBef>
                <a:spcPts val="0"/>
              </a:spcBef>
              <a:spcAft>
                <a:spcPts val="0"/>
              </a:spcAft>
              <a:buClrTx/>
              <a:buSzTx/>
              <a:buFontTx/>
              <a:buNone/>
              <a:tabLst/>
              <a:defRPr/>
            </a:pPr>
            <a:r>
              <a:rPr lang="de-DE" dirty="0"/>
              <a:t>In den Jahren von 2008 bis 2016 wurde ein moderater Anstieg der Krankheitstage beobachtet. Nach einem leichten Rückgang in den Jahren 2017 und 2018 lagen die Krankheitstage pro Arbeitnehmer in Deutschland im Jahr 2019 auf 10,9 Tage. Bei durchschnittlichen Arbeitskosten von 37,10 € pro Stunde im Jahr 2020 und einer durchschnittlichen Erkrankungsdauer von 10,9 Tagen ergeben sich pro Jahr Kosten in Höhe von 3.113 € pro erkranktem Arbeitnehmer.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1" dirty="0"/>
              <a:t>Bewegung wirkt gesundheitsfördernd: </a:t>
            </a:r>
            <a:r>
              <a:rPr lang="de-DE" dirty="0"/>
              <a:t>Personen, die ihren Arbeitsweg das ganze Jahr über aktiv gestalten, sei es durch Gehen oder Radfahren, verzeichnen im Durchschnitt etwa </a:t>
            </a:r>
            <a:r>
              <a:rPr lang="de-DE" b="1" dirty="0"/>
              <a:t>ein Drittel weniger Krankheitstage </a:t>
            </a:r>
            <a:r>
              <a:rPr lang="de-DE" dirty="0"/>
              <a:t>im Vergleich zu anderen Verkehrsteilnehmern. Darüber hinaus weisen sie einen niedrigeren Body-Mass-Index (BMI) auf, berichten von einem gesteigerten Wohlbefinden und haben ein deutlich geringeres Risiko, an langanhaltenden Erkrankungen zu leiden.</a:t>
            </a:r>
            <a:endParaRPr lang="de-DE" b="1"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de-DE" dirty="0"/>
          </a:p>
          <a:p>
            <a:pPr marR="0" lvl="0" algn="l" defTabSz="457200" rtl="0" eaLnBrk="1" fontAlgn="auto" latinLnBrk="0" hangingPunct="1">
              <a:lnSpc>
                <a:spcPct val="100000"/>
              </a:lnSpc>
              <a:spcBef>
                <a:spcPts val="0"/>
              </a:spcBef>
              <a:spcAft>
                <a:spcPts val="0"/>
              </a:spcAft>
              <a:buClrTx/>
              <a:buSzTx/>
              <a:tabLst/>
              <a:defRPr/>
            </a:pPr>
            <a:endParaRPr lang="de-DE" dirty="0"/>
          </a:p>
        </p:txBody>
      </p:sp>
      <p:sp>
        <p:nvSpPr>
          <p:cNvPr id="4" name="Foliennummernplatzhalter 3"/>
          <p:cNvSpPr>
            <a:spLocks noGrp="1"/>
          </p:cNvSpPr>
          <p:nvPr>
            <p:ph type="sldNum" sz="quarter" idx="5"/>
          </p:nvPr>
        </p:nvSpPr>
        <p:spPr>
          <a:xfrm>
            <a:off x="5179484" y="6513910"/>
            <a:ext cx="3962400" cy="342900"/>
          </a:xfrm>
          <a:prstGeom prst="rect">
            <a:avLst/>
          </a:prstGeom>
        </p:spPr>
        <p:txBody>
          <a:bodyPr/>
          <a:lstStyle/>
          <a:p>
            <a:fld id="{80BF3E57-BE4F-8A48-91DC-35CCAB44CEB5}" type="slidenum">
              <a:rPr lang="de-DE" smtClean="0"/>
              <a:pPr/>
              <a:t>29</a:t>
            </a:fld>
            <a:endParaRPr lang="de-DE"/>
          </a:p>
        </p:txBody>
      </p:sp>
    </p:spTree>
    <p:extLst>
      <p:ext uri="{BB962C8B-B14F-4D97-AF65-F5344CB8AC3E}">
        <p14:creationId xmlns:p14="http://schemas.microsoft.com/office/powerpoint/2010/main" val="33098438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25725" y="117475"/>
            <a:ext cx="3959225" cy="2968625"/>
          </a:xfrm>
        </p:spPr>
      </p:sp>
      <p:sp>
        <p:nvSpPr>
          <p:cNvPr id="3" name="Notizenplatzhalter 2"/>
          <p:cNvSpPr>
            <a:spLocks noGrp="1"/>
          </p:cNvSpPr>
          <p:nvPr>
            <p:ph type="body" idx="1"/>
          </p:nvPr>
        </p:nvSpPr>
        <p:spPr/>
        <p:txBody>
          <a:bodyPr/>
          <a:lstStyle/>
          <a:p>
            <a:r>
              <a:rPr lang="de-DE" b="1" u="sng" dirty="0"/>
              <a:t>Folgende Ziele verfolgt der VCD</a:t>
            </a:r>
          </a:p>
          <a:p>
            <a:pPr marL="171450" indent="-171450">
              <a:buFont typeface="Arial" panose="020B0604020202020204" pitchFamily="34" charset="0"/>
              <a:buChar char="•"/>
            </a:pPr>
            <a:r>
              <a:rPr lang="de-DE" dirty="0">
                <a:effectLst/>
              </a:rPr>
              <a:t>Alle können sich ungehindert, angstfrei und sicher auf Straßen, Plätzen und Freiflächen bewegen - gerade auch Kinder, Ältere und in ihrer Mobilität eingeschränkte Menschen.</a:t>
            </a:r>
          </a:p>
          <a:p>
            <a:pPr marL="171450" indent="-171450">
              <a:buFont typeface="Arial" panose="020B0604020202020204" pitchFamily="34" charset="0"/>
              <a:buChar char="•"/>
            </a:pPr>
            <a:r>
              <a:rPr lang="de-DE" dirty="0">
                <a:effectLst/>
              </a:rPr>
              <a:t>Es macht den Menschen Freude, aktiv mobil zu sein, sich bequem fahren oder begleiten zu lassen. Jeder Mensch bestimmt selbst, wie er unterwegs ist und trägt Verantwortung für seine Mitmenschen und die Umwelt.</a:t>
            </a:r>
          </a:p>
          <a:p>
            <a:pPr marL="171450" indent="-171450">
              <a:buFont typeface="Arial" panose="020B0604020202020204" pitchFamily="34" charset="0"/>
              <a:buChar char="•"/>
            </a:pPr>
            <a:r>
              <a:rPr lang="de-DE" dirty="0">
                <a:effectLst/>
              </a:rPr>
              <a:t>Personen- und Güterverkehr belasten weder Mensch noch Umwelt noch das Klima.</a:t>
            </a:r>
          </a:p>
          <a:p>
            <a:pPr marL="171450" indent="-171450">
              <a:buFont typeface="Arial" panose="020B0604020202020204" pitchFamily="34" charset="0"/>
              <a:buChar char="•"/>
            </a:pPr>
            <a:r>
              <a:rPr lang="de-DE" dirty="0">
                <a:effectLst/>
              </a:rPr>
              <a:t>Verkehr verursacht weder krankmachenden Lärm noch schlechte Luft. Kein Mensch verliert im Straßenverkehr sein Leben.</a:t>
            </a:r>
          </a:p>
          <a:p>
            <a:pPr marL="171450" indent="-171450">
              <a:buFont typeface="Arial" panose="020B0604020202020204" pitchFamily="34" charset="0"/>
              <a:buChar char="•"/>
            </a:pPr>
            <a:r>
              <a:rPr lang="de-DE" dirty="0">
                <a:effectLst/>
              </a:rPr>
              <a:t>Wo immer es möglich ist, wird Verkehr vermieden. Die Flächen und Ressourcen, die der Verkehr verbraucht, sind auf ein Minimum reduziert.</a:t>
            </a:r>
          </a:p>
          <a:p>
            <a:pPr marL="171450" indent="-171450">
              <a:buFont typeface="Arial" panose="020B0604020202020204" pitchFamily="34" charset="0"/>
              <a:buChar char="•"/>
            </a:pPr>
            <a:r>
              <a:rPr lang="de-DE" dirty="0">
                <a:effectLst/>
              </a:rPr>
              <a:t>Es werden ausschließlich erneuerbare Energien eingesetzt.</a:t>
            </a:r>
          </a:p>
          <a:p>
            <a:pPr marL="171450" indent="-171450">
              <a:buFont typeface="Arial" panose="020B0604020202020204" pitchFamily="34" charset="0"/>
              <a:buChar char="•"/>
            </a:pPr>
            <a:r>
              <a:rPr lang="de-DE" dirty="0">
                <a:effectLst/>
              </a:rPr>
              <a:t>Der öffentliche Raum steht allen Menschen als attraktiver Lebensraum zur Verfügung. Er bietet eine hohe Lebens- und Aufenthaltsqualität. Bei seiner Gestaltung und Planung stehen die Bedürfnisse der Menschen im Mittelpunkt. Durch aktive Beteiligung gestalten sie die Verkehrsplanung mit.</a:t>
            </a:r>
          </a:p>
          <a:p>
            <a:r>
              <a:rPr lang="de-DE" b="1" dirty="0"/>
              <a:t>Wie setzt der VCD sich für die Verkehrswende und dessen Ziele ein?</a:t>
            </a:r>
          </a:p>
          <a:p>
            <a:pPr marL="171450" indent="-171450">
              <a:buFont typeface="Arial" panose="020B0604020202020204" pitchFamily="34" charset="0"/>
              <a:buChar char="•"/>
            </a:pPr>
            <a:r>
              <a:rPr lang="de-DE" dirty="0"/>
              <a:t>Er macht Druck auf politische Entscheidungsträger*innen, damit sich endlich etwas tut. Denn Konzepte für eine zukunftsfähige Mobilität haben nur dann eine Chance, wenn die entsprechenden Rahmenbedingungen richtig gesetzt werden. Die unabhängigen Expert*innen des VCD begleiten verkehrspolitische Entscheidungsprozesse und sind  Ansprechpartner*innen, egal ob es um Fahrradförderung, gute Angebote bei Bus und Bahn, um Digitalisierung im Verkehr geht oder darum, wie Kinder sicher zur Schule kommen.</a:t>
            </a:r>
          </a:p>
          <a:p>
            <a:pPr marL="171450" indent="-171450">
              <a:buFont typeface="Arial" panose="020B0604020202020204" pitchFamily="34" charset="0"/>
              <a:buChar char="•"/>
            </a:pPr>
            <a:r>
              <a:rPr lang="de-DE" dirty="0"/>
              <a:t>Mit diversen Mobilitätsprojekten bringt der VCD das Thema nachhaltige Mobilität auf die Agenda und erarbeitet konkrete Lösungen für eine Mobilität für Menschen.</a:t>
            </a:r>
          </a:p>
          <a:p>
            <a:pPr marL="171450" indent="-171450">
              <a:buFont typeface="Arial" panose="020B0604020202020204" pitchFamily="34" charset="0"/>
              <a:buChar char="•"/>
            </a:pPr>
            <a:r>
              <a:rPr lang="de-DE" dirty="0"/>
              <a:t>Der VCD nimmt die Verkehrswende mit Aktionen und Kampagnen selbst in die Hand und zeigt, wie es aussehen kann, wenn sich Menschen einen Teil des öffentlichen Raumes für ihre eigenen Bedürfnisse zurückerobern, wenn es mehr Platz zum zu Fuß gehen, Radfahren und Spielen gibt.</a:t>
            </a:r>
          </a:p>
          <a:p>
            <a:pPr marL="171450" indent="-171450">
              <a:buFont typeface="Arial" panose="020B0604020202020204" pitchFamily="34" charset="0"/>
              <a:buChar char="•"/>
            </a:pPr>
            <a:r>
              <a:rPr lang="de-DE" dirty="0"/>
              <a:t>Im Mittelpunkt der Arbeit steht immer der Mensch mit seinen Mobilitätsbedürfnissen</a:t>
            </a:r>
          </a:p>
        </p:txBody>
      </p:sp>
      <p:sp>
        <p:nvSpPr>
          <p:cNvPr id="4" name="Foliennummernplatzhalter 3"/>
          <p:cNvSpPr>
            <a:spLocks noGrp="1"/>
          </p:cNvSpPr>
          <p:nvPr>
            <p:ph type="sldNum" sz="quarter" idx="5"/>
          </p:nvPr>
        </p:nvSpPr>
        <p:spPr>
          <a:xfrm>
            <a:off x="5179484" y="6513910"/>
            <a:ext cx="3962400" cy="342900"/>
          </a:xfrm>
          <a:prstGeom prst="rect">
            <a:avLst/>
          </a:prstGeom>
        </p:spPr>
        <p:txBody>
          <a:bodyPr/>
          <a:lstStyle/>
          <a:p>
            <a:fld id="{80BF3E57-BE4F-8A48-91DC-35CCAB44CEB5}" type="slidenum">
              <a:rPr lang="de-DE" smtClean="0"/>
              <a:pPr/>
              <a:t>3</a:t>
            </a:fld>
            <a:endParaRPr lang="de-DE"/>
          </a:p>
        </p:txBody>
      </p:sp>
    </p:spTree>
    <p:extLst>
      <p:ext uri="{BB962C8B-B14F-4D97-AF65-F5344CB8AC3E}">
        <p14:creationId xmlns:p14="http://schemas.microsoft.com/office/powerpoint/2010/main" val="39970883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25725" y="117475"/>
            <a:ext cx="3959225" cy="2968625"/>
          </a:xfrm>
        </p:spPr>
      </p:sp>
      <p:sp>
        <p:nvSpPr>
          <p:cNvPr id="3" name="Notizenplatzhalter 2"/>
          <p:cNvSpPr>
            <a:spLocks noGrp="1"/>
          </p:cNvSpPr>
          <p:nvPr>
            <p:ph type="body" idx="1"/>
          </p:nvPr>
        </p:nvSpPr>
        <p:spPr/>
        <p:txBody>
          <a:bodyPr/>
          <a:lstStyle/>
          <a:p>
            <a:r>
              <a:rPr lang="de-DE" b="1" u="sng" dirty="0"/>
              <a:t>Moderationshinweis</a:t>
            </a:r>
          </a:p>
          <a:p>
            <a:r>
              <a:rPr lang="de-DE" b="0" i="0" u="none" dirty="0"/>
              <a:t>Nutzen Sie die Gelegenheit, nochmal gemeinsam mit ihrer Gruppe die genannten Vorteile von betrieblichen Mobilitätsmanagement zu sammeln oder durch neue zu ergänzen.</a:t>
            </a:r>
          </a:p>
          <a:p>
            <a:endParaRPr lang="de-DE" dirty="0"/>
          </a:p>
        </p:txBody>
      </p:sp>
      <p:sp>
        <p:nvSpPr>
          <p:cNvPr id="4" name="Foliennummernplatzhalter 3"/>
          <p:cNvSpPr>
            <a:spLocks noGrp="1"/>
          </p:cNvSpPr>
          <p:nvPr>
            <p:ph type="sldNum" sz="quarter" idx="5"/>
          </p:nvPr>
        </p:nvSpPr>
        <p:spPr>
          <a:xfrm>
            <a:off x="5179484" y="6513910"/>
            <a:ext cx="3962400" cy="342900"/>
          </a:xfrm>
          <a:prstGeom prst="rect">
            <a:avLst/>
          </a:prstGeom>
        </p:spPr>
        <p:txBody>
          <a:bodyPr/>
          <a:lstStyle/>
          <a:p>
            <a:fld id="{80BF3E57-BE4F-8A48-91DC-35CCAB44CEB5}" type="slidenum">
              <a:rPr lang="de-DE" smtClean="0"/>
              <a:pPr/>
              <a:t>30</a:t>
            </a:fld>
            <a:endParaRPr lang="de-DE"/>
          </a:p>
        </p:txBody>
      </p:sp>
    </p:spTree>
    <p:extLst>
      <p:ext uri="{BB962C8B-B14F-4D97-AF65-F5344CB8AC3E}">
        <p14:creationId xmlns:p14="http://schemas.microsoft.com/office/powerpoint/2010/main" val="7762352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25725" y="117475"/>
            <a:ext cx="3959225" cy="2968625"/>
          </a:xfrm>
        </p:spPr>
      </p:sp>
      <p:sp>
        <p:nvSpPr>
          <p:cNvPr id="3" name="Notizenplatzhalter 2"/>
          <p:cNvSpPr>
            <a:spLocks noGrp="1"/>
          </p:cNvSpPr>
          <p:nvPr>
            <p:ph type="body" idx="1"/>
          </p:nvPr>
        </p:nvSpPr>
        <p:spPr>
          <a:xfrm>
            <a:off x="249718" y="3093374"/>
            <a:ext cx="8725359" cy="3086100"/>
          </a:xfrm>
        </p:spPr>
        <p:txBody>
          <a:bodyPr/>
          <a:lstStyle/>
          <a:p>
            <a:r>
              <a:rPr lang="de-DE" b="1" u="sng" dirty="0"/>
              <a:t>Zusammenfassung der Vorteile von betrieblichen Mobilitätsmanagement:</a:t>
            </a:r>
          </a:p>
          <a:p>
            <a:r>
              <a:rPr lang="de-DE" dirty="0"/>
              <a:t>Vorteile für das Unternehmen:</a:t>
            </a:r>
          </a:p>
          <a:p>
            <a:pPr marL="171450" indent="-171450">
              <a:buFont typeface="Arial" panose="020B0604020202020204" pitchFamily="34" charset="0"/>
              <a:buChar char="•"/>
            </a:pPr>
            <a:r>
              <a:rPr lang="de-DE" b="1" dirty="0"/>
              <a:t>Kosteneinsparungen: </a:t>
            </a:r>
            <a:r>
              <a:rPr lang="de-DE" dirty="0"/>
              <a:t>Durch eine effizientere Nutzung von Fahrzeugen, die Förderung von Fahrgemeinschaften oder die Nutzung öffentlicher Verkehrsmittel können Unternehmen Kosten für Dienstreisen, Parkplätze, Treibstoff und Fahrzeugwartung senken.</a:t>
            </a:r>
          </a:p>
          <a:p>
            <a:pPr marL="171450" indent="-171450">
              <a:buFont typeface="Arial" panose="020B0604020202020204" pitchFamily="34" charset="0"/>
              <a:buChar char="•"/>
            </a:pPr>
            <a:r>
              <a:rPr lang="de-DE" b="1" dirty="0"/>
              <a:t>Nachhaltigkeit: </a:t>
            </a:r>
            <a:r>
              <a:rPr lang="de-DE" dirty="0"/>
              <a:t>Betriebliches Mobilitätsmanagement trägt zur Reduzierung von CO2-Emissionen und zur Verbesserung der Umweltbilanz eines Unternehmens bei. Die Förderung von umweltfreundlichen Verkehrsmitteln wie Fahrrädern oder Elektrofahrzeugen unterstützt den Klimaschutz und die nachhaltige Entwicklung.</a:t>
            </a:r>
          </a:p>
          <a:p>
            <a:pPr marL="171450" indent="-171450">
              <a:buFont typeface="Arial" panose="020B0604020202020204" pitchFamily="34" charset="0"/>
              <a:buChar char="•"/>
            </a:pPr>
            <a:r>
              <a:rPr lang="de-DE" b="1" dirty="0"/>
              <a:t>Mitarbeiterzufriedenheit und -bindung</a:t>
            </a:r>
            <a:r>
              <a:rPr lang="de-DE" dirty="0"/>
              <a:t>: Durch die Bereitstellung von flexiblen Arbeitszeiten, Home-Office-Optionen oder alternativen Mobilitätslösungen können Unternehmen die Work-Life-Balance der Mitarbeiter verbessern. Dies führt zu einer höheren Mitarbeiterzufriedenheit, einer besseren Arbeitsplatzattraktivität und einer erhöhten Mitarbeiterbindung.</a:t>
            </a:r>
          </a:p>
          <a:p>
            <a:pPr marL="171450" indent="-171450">
              <a:buFont typeface="Arial" panose="020B0604020202020204" pitchFamily="34" charset="0"/>
              <a:buChar char="•"/>
            </a:pPr>
            <a:r>
              <a:rPr lang="de-DE" b="1" dirty="0"/>
              <a:t>Gesundheitsförderung: </a:t>
            </a:r>
            <a:r>
              <a:rPr lang="de-DE" dirty="0"/>
              <a:t>Die Förderung von aktiven Verkehrsmitteln wie Fahrradfahren oder zu Fuß gehen kann die körperliche Aktivität der Mitarbeiter erhöhen und somit deren Gesundheit und Wohlbefinden verbessern.</a:t>
            </a:r>
          </a:p>
          <a:p>
            <a:pPr marL="171450" indent="-171450">
              <a:buFont typeface="Arial" panose="020B0604020202020204" pitchFamily="34" charset="0"/>
              <a:buChar char="•"/>
            </a:pPr>
            <a:r>
              <a:rPr lang="de-DE" b="1" dirty="0"/>
              <a:t>Reduzierung von Verkehrsstaus: </a:t>
            </a:r>
            <a:r>
              <a:rPr lang="de-DE" dirty="0"/>
              <a:t>Durch die Nutzung von Fahrgemeinschaften und alternativen Verkehrsmitteln kann das betriebliche Mobilitätsmanagement zur Verringerung des Verkehrsaufkommens und der Verkehrsbelastung beitragen. Dies wiederum führt zu weniger Verkehrsstaus und einer verbesserten Verkehrssituation.</a:t>
            </a:r>
          </a:p>
          <a:p>
            <a:pPr marL="171450" indent="-171450">
              <a:buFont typeface="Arial" panose="020B0604020202020204" pitchFamily="34" charset="0"/>
              <a:buChar char="•"/>
            </a:pPr>
            <a:r>
              <a:rPr lang="de-DE" b="1" dirty="0"/>
              <a:t>Imageverbesserung: </a:t>
            </a:r>
            <a:r>
              <a:rPr lang="de-DE" dirty="0"/>
              <a:t>Unternehmen, die sich aktiv um eine nachhaltige und effiziente Mobilität kümmern, können ihr Image als verantwortungsbewusster Arbeitgeber und umweltfreundliches Unternehmen stärken. Dies kann sowohl das Ansehen bei Kunden als auch bei potenziellen Mitarbeitern verbessern.</a:t>
            </a:r>
          </a:p>
          <a:p>
            <a:pPr marL="171450" indent="-171450">
              <a:buFont typeface="Arial" panose="020B0604020202020204" pitchFamily="34" charset="0"/>
              <a:buChar char="•"/>
            </a:pPr>
            <a:endParaRPr lang="de-DE" dirty="0"/>
          </a:p>
          <a:p>
            <a:pPr marL="0" indent="0">
              <a:buFont typeface="Arial" panose="020B0604020202020204" pitchFamily="34" charset="0"/>
              <a:buNone/>
            </a:pPr>
            <a:r>
              <a:rPr lang="de-DE" dirty="0"/>
              <a:t>Vorteile für Mitarbeiter*innen/Auszubildende:</a:t>
            </a:r>
          </a:p>
          <a:p>
            <a:pPr marL="171450" indent="-171450">
              <a:buFont typeface="Arial" panose="020B0604020202020204" pitchFamily="34" charset="0"/>
              <a:buChar char="•"/>
            </a:pPr>
            <a:r>
              <a:rPr lang="de-DE" b="1" dirty="0"/>
              <a:t>Zeitersparnis: </a:t>
            </a:r>
            <a:r>
              <a:rPr lang="de-DE" dirty="0"/>
              <a:t>Durch die Förderung von Fahrgemeinschaften, flexible Arbeitszeiten oder Home-Office-Optionen können Mitarbeiter ihre Pendelzeiten reduzieren. Dies führt zu einer höheren Zeitersparnis und einer verbesserten Work-Life-Balance.</a:t>
            </a:r>
          </a:p>
          <a:p>
            <a:pPr marL="171450" indent="-171450">
              <a:buFont typeface="Arial" panose="020B0604020202020204" pitchFamily="34" charset="0"/>
              <a:buChar char="•"/>
            </a:pPr>
            <a:r>
              <a:rPr lang="de-DE" b="1" dirty="0"/>
              <a:t>Kosteneinsparungen: </a:t>
            </a:r>
            <a:r>
              <a:rPr lang="de-DE" dirty="0"/>
              <a:t>Mitarbeitern, die alternative Verkehrsmittel nutzen, wie zum Beispiel Fahrgemeinschaften, öffentliche Verkehrsmittel oder Dienstfahrräder, können Kosten für Treibstoff, Parkgebühren oder Fahrzeugbesitz gespart werden.</a:t>
            </a:r>
          </a:p>
          <a:p>
            <a:pPr marL="171450" indent="-171450">
              <a:buFont typeface="Arial" panose="020B0604020202020204" pitchFamily="34" charset="0"/>
              <a:buChar char="•"/>
            </a:pPr>
            <a:r>
              <a:rPr lang="de-DE" b="1" dirty="0"/>
              <a:t>Gesundheitsförderung: </a:t>
            </a:r>
            <a:r>
              <a:rPr lang="de-DE" dirty="0"/>
              <a:t>Das betriebliche Mobilitätsmanagement kann Mitarbeiter dazu ermutigen, aktive Verkehrsmittel wie Fahrradfahren oder zu Fuß gehen zu nutzen. Dies fördert die körperliche Aktivität, verbessert die Gesundheit und steigert das allgemeine Wohlbefinden.</a:t>
            </a:r>
          </a:p>
          <a:p>
            <a:pPr marL="171450" indent="-171450">
              <a:buFont typeface="Arial" panose="020B0604020202020204" pitchFamily="34" charset="0"/>
              <a:buChar char="•"/>
            </a:pPr>
            <a:r>
              <a:rPr lang="de-DE" b="1" dirty="0"/>
              <a:t>Flexibilität: </a:t>
            </a:r>
            <a:r>
              <a:rPr lang="de-DE" dirty="0"/>
              <a:t>Die Einführung flexibler Arbeitszeitmodelle oder Home-Office-Optionen ermöglicht es Mitarbeitern, ihre Arbeitszeiten besser an ihre individuellen Bedürfnisse anzupassen. Dadurch können sie ihre beruflichen und persönlichen Verpflichtungen besser miteinander vereinbaren.</a:t>
            </a:r>
          </a:p>
          <a:p>
            <a:pPr marL="171450" indent="-171450">
              <a:buFont typeface="Arial" panose="020B0604020202020204" pitchFamily="34" charset="0"/>
              <a:buChar char="•"/>
            </a:pPr>
            <a:r>
              <a:rPr lang="de-DE" b="1" dirty="0"/>
              <a:t>Umweltbewusstsein</a:t>
            </a:r>
            <a:r>
              <a:rPr lang="de-DE" dirty="0"/>
              <a:t>: Durch die Nutzung umweltfreundlicher Verkehrsmittel wie Fahrräder oder öffentliche Verkehrsmittel können Mitarbeiter einen positiven Beitrag zur Reduzierung von CO2-Emissionen und zur Umweltschonung leisten. Dies trägt zu einem Gefühl des Umweltbewusstseins und der Nachhaltigkeit bei.</a:t>
            </a:r>
          </a:p>
          <a:p>
            <a:endParaRPr lang="de-DE" dirty="0"/>
          </a:p>
        </p:txBody>
      </p:sp>
      <p:sp>
        <p:nvSpPr>
          <p:cNvPr id="4" name="Foliennummernplatzhalter 3"/>
          <p:cNvSpPr>
            <a:spLocks noGrp="1"/>
          </p:cNvSpPr>
          <p:nvPr>
            <p:ph type="sldNum" sz="quarter" idx="5"/>
          </p:nvPr>
        </p:nvSpPr>
        <p:spPr>
          <a:xfrm>
            <a:off x="5179484" y="6513910"/>
            <a:ext cx="3962400" cy="342900"/>
          </a:xfrm>
          <a:prstGeom prst="rect">
            <a:avLst/>
          </a:prstGeom>
        </p:spPr>
        <p:txBody>
          <a:bodyPr/>
          <a:lstStyle/>
          <a:p>
            <a:fld id="{80BF3E57-BE4F-8A48-91DC-35CCAB44CEB5}" type="slidenum">
              <a:rPr lang="de-DE" smtClean="0"/>
              <a:pPr/>
              <a:t>31</a:t>
            </a:fld>
            <a:endParaRPr lang="de-DE"/>
          </a:p>
        </p:txBody>
      </p:sp>
    </p:spTree>
    <p:extLst>
      <p:ext uri="{BB962C8B-B14F-4D97-AF65-F5344CB8AC3E}">
        <p14:creationId xmlns:p14="http://schemas.microsoft.com/office/powerpoint/2010/main" val="28056218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25725" y="117475"/>
            <a:ext cx="3959225" cy="2968625"/>
          </a:xfrm>
        </p:spPr>
      </p:sp>
      <p:sp>
        <p:nvSpPr>
          <p:cNvPr id="3" name="Notizenplatzhalter 2"/>
          <p:cNvSpPr>
            <a:spLocks noGrp="1"/>
          </p:cNvSpPr>
          <p:nvPr>
            <p:ph type="body" idx="1"/>
          </p:nvPr>
        </p:nvSpPr>
        <p:spPr/>
        <p:txBody>
          <a:bodyPr/>
          <a:lstStyle/>
          <a:p>
            <a:r>
              <a:rPr lang="de-DE" b="1" u="sng" dirty="0"/>
              <a:t>Moderationshinweis:</a:t>
            </a:r>
          </a:p>
          <a:p>
            <a:r>
              <a:rPr lang="de-DE" b="0" u="none" dirty="0"/>
              <a:t>Die kommende Folie listet ein paar Möglichkeiten auf, was Unternehmen und Bildungseinrichtungen unternehmen können, um die Mobilität an ihren Standorten zu verbessern. Nutzen Sie die Gelegenheit, um mit Ihrer Gruppe ins Gespräch zu kommen. Fragen Sie in die Runde „Was können Unternehmen oder Berufsschulen machen, um die Mobilität zu verbessern“ oder fragen Sie „Kennt ihr Unternehmen und Berufsschulen, die bereits Maßnahmen umgesetzt haben?“</a:t>
            </a:r>
          </a:p>
        </p:txBody>
      </p:sp>
      <p:sp>
        <p:nvSpPr>
          <p:cNvPr id="4" name="Foliennummernplatzhalter 3"/>
          <p:cNvSpPr>
            <a:spLocks noGrp="1"/>
          </p:cNvSpPr>
          <p:nvPr>
            <p:ph type="sldNum" sz="quarter" idx="5"/>
          </p:nvPr>
        </p:nvSpPr>
        <p:spPr>
          <a:xfrm>
            <a:off x="5179484" y="6513910"/>
            <a:ext cx="3962400" cy="342900"/>
          </a:xfrm>
          <a:prstGeom prst="rect">
            <a:avLst/>
          </a:prstGeom>
        </p:spPr>
        <p:txBody>
          <a:bodyPr/>
          <a:lstStyle/>
          <a:p>
            <a:fld id="{80BF3E57-BE4F-8A48-91DC-35CCAB44CEB5}" type="slidenum">
              <a:rPr lang="de-DE" smtClean="0"/>
              <a:pPr/>
              <a:t>32</a:t>
            </a:fld>
            <a:endParaRPr lang="de-DE"/>
          </a:p>
        </p:txBody>
      </p:sp>
    </p:spTree>
    <p:extLst>
      <p:ext uri="{BB962C8B-B14F-4D97-AF65-F5344CB8AC3E}">
        <p14:creationId xmlns:p14="http://schemas.microsoft.com/office/powerpoint/2010/main" val="35322904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25725" y="117475"/>
            <a:ext cx="3959225" cy="2968625"/>
          </a:xfrm>
        </p:spPr>
      </p:sp>
      <p:sp>
        <p:nvSpPr>
          <p:cNvPr id="3" name="Notizenplatzhalter 2"/>
          <p:cNvSpPr>
            <a:spLocks noGrp="1"/>
          </p:cNvSpPr>
          <p:nvPr>
            <p:ph type="body" idx="1"/>
          </p:nvPr>
        </p:nvSpPr>
        <p:spPr>
          <a:xfrm>
            <a:off x="249718" y="3093374"/>
            <a:ext cx="8725359" cy="3086100"/>
          </a:xfrm>
        </p:spPr>
        <p:txBody>
          <a:bodyPr/>
          <a:lstStyle/>
          <a:p>
            <a:pPr>
              <a:buFont typeface="Arial" pitchFamily="34" charset="0"/>
              <a:buNone/>
            </a:pPr>
            <a:r>
              <a:rPr lang="de-DE" b="1" u="sng" dirty="0"/>
              <a:t>Maßnahmen des betrieblichen Mobilitätsmanagements</a:t>
            </a:r>
          </a:p>
          <a:p>
            <a:r>
              <a:rPr lang="de-DE" dirty="0"/>
              <a:t>Um als Unternehmen oder Ausbildungseinrichtung nachhaltige Mobilität zu fördern, können zahlreiche Maßnahmen ergriffen werden:</a:t>
            </a:r>
          </a:p>
          <a:p>
            <a:pPr marL="171450" indent="-171450">
              <a:buFont typeface="Arial" panose="020B0604020202020204" pitchFamily="34" charset="0"/>
              <a:buChar char="•"/>
            </a:pPr>
            <a:r>
              <a:rPr lang="de-DE" b="1" dirty="0"/>
              <a:t>Stärkung des nicht motorisierten Verkehrs:</a:t>
            </a:r>
          </a:p>
          <a:p>
            <a:pPr marL="628650" lvl="1" indent="-171450">
              <a:buFont typeface="Arial" panose="020B0604020202020204" pitchFamily="34" charset="0"/>
              <a:buChar char="•"/>
            </a:pPr>
            <a:r>
              <a:rPr lang="de-DE" dirty="0"/>
              <a:t>Förderung von Fahrradfahren und Fußgängerverkehr, indem genügend Abstellanlagen für Räder vorhanden sind, Diensträder und Jobtickets angeboten werden. Auch weitere Service-Angebote wie die Bereitstellung von Helmen und Westen kann förderlich sein.</a:t>
            </a:r>
          </a:p>
          <a:p>
            <a:pPr marL="171450" indent="-171450">
              <a:buFont typeface="Arial" panose="020B0604020202020204" pitchFamily="34" charset="0"/>
              <a:buChar char="•"/>
            </a:pPr>
            <a:r>
              <a:rPr lang="de-DE" b="1" dirty="0"/>
              <a:t>Fuhrparkmanagement:</a:t>
            </a:r>
          </a:p>
          <a:p>
            <a:pPr marL="628650" lvl="1" indent="-171450">
              <a:buFont typeface="Arial" panose="020B0604020202020204" pitchFamily="34" charset="0"/>
              <a:buChar char="•"/>
            </a:pPr>
            <a:r>
              <a:rPr lang="de-DE" b="0" dirty="0"/>
              <a:t>Durch eine effiziente Verwaltung und Wartung des Unternehmensfuhrparks  und die Integration von umweltfreundlicheren Fahrzeugen kann sowohl die Anfahrt der Mitarbeiter*innen als auch die Logistik nachhaltiger gestaltet werden. </a:t>
            </a:r>
          </a:p>
          <a:p>
            <a:pPr indent="-171450" algn="l" defTabSz="457200" rtl="0" eaLnBrk="1" latinLnBrk="0" hangingPunct="1">
              <a:buFont typeface="Arial" panose="020B0604020202020204" pitchFamily="34" charset="0"/>
              <a:buChar char="•"/>
            </a:pPr>
            <a:r>
              <a:rPr lang="de-DE" sz="1200" b="1" kern="1200" dirty="0">
                <a:solidFill>
                  <a:schemeClr val="tx1"/>
                </a:solidFill>
                <a:latin typeface="+mn-lt"/>
                <a:ea typeface="+mn-ea"/>
                <a:cs typeface="+mn-cs"/>
              </a:rPr>
              <a:t>Shuttle-Service und Fahrgemeinschaften:</a:t>
            </a:r>
          </a:p>
          <a:p>
            <a:pPr lvl="1" indent="-171450" algn="l" defTabSz="457200" rtl="0" eaLnBrk="1" latinLnBrk="0" hangingPunct="1">
              <a:buFont typeface="Arial" panose="020B0604020202020204" pitchFamily="34" charset="0"/>
              <a:buChar char="•"/>
            </a:pPr>
            <a:r>
              <a:rPr lang="de-DE" sz="1200" b="0" kern="1200" dirty="0">
                <a:solidFill>
                  <a:schemeClr val="tx1"/>
                </a:solidFill>
                <a:latin typeface="+mn-lt"/>
                <a:ea typeface="+mn-ea"/>
                <a:cs typeface="+mn-cs"/>
              </a:rPr>
              <a:t>Jede Einzelfahrt die Vermieden werden kann, spart CO2-Emissionen. Durch die Bereitstellung von Unternehmensshuttle-Services oder die Unterstützung von Fahrgemeinschaften können die Zahl von Einzelfahrten erheblich reduzieren.</a:t>
            </a:r>
          </a:p>
          <a:p>
            <a:r>
              <a:rPr lang="de-DE" b="1" dirty="0"/>
              <a:t>Optimierung von Dienstwegen:</a:t>
            </a:r>
          </a:p>
          <a:p>
            <a:pPr marL="628650" lvl="1" indent="-171450">
              <a:buFont typeface="Arial" panose="020B0604020202020204" pitchFamily="34" charset="0"/>
              <a:buChar char="•"/>
            </a:pPr>
            <a:r>
              <a:rPr lang="de-DE" dirty="0"/>
              <a:t>Planung von effizienten Dienstwegen, kann ebenfalls unnötige Fahrten vermeiden. Da nicht jede*r Mitarbeiter*in täglich ein Fahrzeug benötigt, kann man durch Car-Sharing die Anzahl an Fahrzeugen erheblich reduzieren oder auch auf alternative Wege wie „Schicken statt bringen“ zurückgreifen und so Fahrten vermeiden</a:t>
            </a:r>
          </a:p>
          <a:p>
            <a:pPr marL="171450" indent="-171450">
              <a:buFont typeface="Arial" panose="020B0604020202020204" pitchFamily="34" charset="0"/>
              <a:buChar char="•"/>
            </a:pPr>
            <a:r>
              <a:rPr lang="de-DE" b="1" dirty="0"/>
              <a:t>Kommunikation über Angebote:</a:t>
            </a:r>
          </a:p>
          <a:p>
            <a:pPr marL="628650" lvl="1" indent="-171450">
              <a:buFont typeface="Arial" panose="020B0604020202020204" pitchFamily="34" charset="0"/>
              <a:buChar char="•"/>
            </a:pPr>
            <a:r>
              <a:rPr lang="de-DE" b="0" dirty="0"/>
              <a:t>Jede Maßnahme ist nur erfolgreich, wenn sie auch aktiv genutzt wird. Angebote werden jedoch nur genutzt, wenn sie bekannt sind. Daher ist die </a:t>
            </a:r>
            <a:r>
              <a:rPr lang="de-DE" b="1" dirty="0"/>
              <a:t>Kommunikation eines der wesentlichen Bausteine im Mobilitätsmanagement</a:t>
            </a:r>
            <a:r>
              <a:rPr lang="de-DE" b="0" dirty="0"/>
              <a:t>. Maßnahmen im Bereich Kommunikation kann sein: Die Bereitstellung </a:t>
            </a:r>
            <a:r>
              <a:rPr lang="de-DE" dirty="0"/>
              <a:t>von Fahrplaninformationen, die Organisation von Mobilitätsaktionstagen, Beratungen und Schulungen zu nachhaltiger Mobilität oder Testwochen von E-Rädern, um Mitarbeiter für umweltfreundliche Verkehrsmittel zu begeistern</a:t>
            </a:r>
          </a:p>
          <a:p>
            <a:r>
              <a:rPr lang="de-DE" b="1" dirty="0"/>
              <a:t>Anreize schaffen:</a:t>
            </a:r>
          </a:p>
          <a:p>
            <a:pPr marL="628650" lvl="1" indent="-171450">
              <a:buFont typeface="Arial" panose="020B0604020202020204" pitchFamily="34" charset="0"/>
              <a:buChar char="•"/>
            </a:pPr>
            <a:r>
              <a:rPr lang="de-DE" dirty="0"/>
              <a:t>Belohnungssysteme und finanzielle Anreize für die Nutzung von umweltfreundliche Mobilitätsoptionen kann ebenfalls eine effektive Maßnahme sein.</a:t>
            </a:r>
          </a:p>
          <a:p>
            <a:endParaRPr lang="de-DE" dirty="0"/>
          </a:p>
          <a:p>
            <a:endParaRPr lang="de-DE" dirty="0"/>
          </a:p>
        </p:txBody>
      </p:sp>
      <p:sp>
        <p:nvSpPr>
          <p:cNvPr id="4" name="Foliennummernplatzhalter 3"/>
          <p:cNvSpPr>
            <a:spLocks noGrp="1"/>
          </p:cNvSpPr>
          <p:nvPr>
            <p:ph type="sldNum" sz="quarter" idx="5"/>
          </p:nvPr>
        </p:nvSpPr>
        <p:spPr>
          <a:xfrm>
            <a:off x="5179484" y="6513910"/>
            <a:ext cx="3962400" cy="342900"/>
          </a:xfrm>
          <a:prstGeom prst="rect">
            <a:avLst/>
          </a:prstGeom>
        </p:spPr>
        <p:txBody>
          <a:bodyPr/>
          <a:lstStyle/>
          <a:p>
            <a:fld id="{80BF3E57-BE4F-8A48-91DC-35CCAB44CEB5}" type="slidenum">
              <a:rPr lang="de-DE" smtClean="0"/>
              <a:pPr/>
              <a:t>33</a:t>
            </a:fld>
            <a:endParaRPr lang="de-DE"/>
          </a:p>
        </p:txBody>
      </p:sp>
    </p:spTree>
    <p:extLst>
      <p:ext uri="{BB962C8B-B14F-4D97-AF65-F5344CB8AC3E}">
        <p14:creationId xmlns:p14="http://schemas.microsoft.com/office/powerpoint/2010/main" val="28986193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25725" y="117475"/>
            <a:ext cx="3959225" cy="2968625"/>
          </a:xfrm>
        </p:spPr>
      </p:sp>
      <p:sp>
        <p:nvSpPr>
          <p:cNvPr id="3" name="Notizenplatzhalter 2"/>
          <p:cNvSpPr>
            <a:spLocks noGrp="1"/>
          </p:cNvSpPr>
          <p:nvPr>
            <p:ph type="body" idx="1"/>
          </p:nvPr>
        </p:nvSpPr>
        <p:spPr/>
        <p:txBody>
          <a:bodyPr/>
          <a:lstStyle/>
          <a:p>
            <a:r>
              <a:rPr lang="de-DE" b="1" u="sng" dirty="0"/>
              <a:t>Moderationshinweis</a:t>
            </a:r>
          </a:p>
          <a:p>
            <a:r>
              <a:rPr lang="de-DE" b="0" u="none" dirty="0"/>
              <a:t>Auf den folgenden Folien stellen wir drei Beispiele aus der Broschüre „Nachhaltige Mobilität in der Ausbildung“ vor. Dabei gehen wir auf die Ideen, die Umsetzung und die positiven Aspekte der einzelnen Projekte ein. Nutzen Sie die Broschüre gerne als weitere Handreichung, um sich mit dem Thema vertrauter zu machen. Auch können Sie gemeinsam mit der Gruppe überlegen, was bei den einzelnen Projekten berücksichtigt werden sollte. </a:t>
            </a:r>
          </a:p>
        </p:txBody>
      </p:sp>
      <p:sp>
        <p:nvSpPr>
          <p:cNvPr id="4" name="Foliennummernplatzhalter 3"/>
          <p:cNvSpPr>
            <a:spLocks noGrp="1"/>
          </p:cNvSpPr>
          <p:nvPr>
            <p:ph type="sldNum" sz="quarter" idx="5"/>
          </p:nvPr>
        </p:nvSpPr>
        <p:spPr>
          <a:xfrm>
            <a:off x="5179484" y="6513910"/>
            <a:ext cx="3962400" cy="342900"/>
          </a:xfrm>
          <a:prstGeom prst="rect">
            <a:avLst/>
          </a:prstGeom>
        </p:spPr>
        <p:txBody>
          <a:bodyPr/>
          <a:lstStyle/>
          <a:p>
            <a:fld id="{80BF3E57-BE4F-8A48-91DC-35CCAB44CEB5}" type="slidenum">
              <a:rPr lang="de-DE" smtClean="0"/>
              <a:pPr/>
              <a:t>34</a:t>
            </a:fld>
            <a:endParaRPr lang="de-DE"/>
          </a:p>
        </p:txBody>
      </p:sp>
    </p:spTree>
    <p:extLst>
      <p:ext uri="{BB962C8B-B14F-4D97-AF65-F5344CB8AC3E}">
        <p14:creationId xmlns:p14="http://schemas.microsoft.com/office/powerpoint/2010/main" val="23729084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25725" y="117475"/>
            <a:ext cx="3959225" cy="2968625"/>
          </a:xfrm>
        </p:spPr>
      </p:sp>
      <p:sp>
        <p:nvSpPr>
          <p:cNvPr id="3" name="Notizenplatzhalter 2"/>
          <p:cNvSpPr>
            <a:spLocks noGrp="1"/>
          </p:cNvSpPr>
          <p:nvPr>
            <p:ph type="body" idx="1"/>
          </p:nvPr>
        </p:nvSpPr>
        <p:spPr/>
        <p:txBody>
          <a:bodyPr/>
          <a:lstStyle/>
          <a:p>
            <a:r>
              <a:rPr lang="de-DE" b="1" u="sng" dirty="0"/>
              <a:t>Moderationshinweis</a:t>
            </a:r>
          </a:p>
          <a:p>
            <a:r>
              <a:rPr lang="de-DE" b="0" dirty="0"/>
              <a:t>Auf dieser und der folgenden Folie gehen wir auf das Projekt </a:t>
            </a:r>
            <a:r>
              <a:rPr lang="de-DE" b="1" dirty="0"/>
              <a:t>„Selbsthilfe-Fahrradwerkstatt“ </a:t>
            </a:r>
            <a:r>
              <a:rPr lang="de-DE" b="0" dirty="0"/>
              <a:t>ein. Nutzen Sie die Gelegenheit und fragen bei Ihrer Gruppe nach, was sie denken, um was es bei dem Projekt geht. Sie können dabei folgende Aspekte einbringen:</a:t>
            </a:r>
          </a:p>
          <a:p>
            <a:pPr marL="171450" indent="-171450">
              <a:buFont typeface="Arial" panose="020B0604020202020204" pitchFamily="34" charset="0"/>
              <a:buChar char="•"/>
            </a:pPr>
            <a:r>
              <a:rPr lang="de-DE" b="0" dirty="0"/>
              <a:t>Was ist die Idee?</a:t>
            </a:r>
          </a:p>
          <a:p>
            <a:pPr marL="171450" indent="-171450">
              <a:buFont typeface="Arial" panose="020B0604020202020204" pitchFamily="34" charset="0"/>
              <a:buChar char="•"/>
            </a:pPr>
            <a:r>
              <a:rPr lang="de-DE" b="0" dirty="0"/>
              <a:t>Was muss man bei der Umsetzung beachten?</a:t>
            </a:r>
          </a:p>
          <a:p>
            <a:pPr marL="171450" indent="-171450">
              <a:buFont typeface="Arial" panose="020B0604020202020204" pitchFamily="34" charset="0"/>
              <a:buChar char="•"/>
            </a:pPr>
            <a:r>
              <a:rPr lang="de-DE" b="0" dirty="0"/>
              <a:t>Welche Hindernisse könnten auftreten?</a:t>
            </a:r>
          </a:p>
          <a:p>
            <a:pPr marL="171450" indent="-171450">
              <a:buFont typeface="Arial" panose="020B0604020202020204" pitchFamily="34" charset="0"/>
              <a:buChar char="•"/>
            </a:pPr>
            <a:r>
              <a:rPr lang="de-DE" b="0" dirty="0"/>
              <a:t>Wie trägt das Projekt zur nachhaltigen Mobilität bei?</a:t>
            </a:r>
          </a:p>
        </p:txBody>
      </p:sp>
      <p:sp>
        <p:nvSpPr>
          <p:cNvPr id="4" name="Foliennummernplatzhalter 3"/>
          <p:cNvSpPr>
            <a:spLocks noGrp="1"/>
          </p:cNvSpPr>
          <p:nvPr>
            <p:ph type="sldNum" sz="quarter" idx="5"/>
          </p:nvPr>
        </p:nvSpPr>
        <p:spPr>
          <a:xfrm>
            <a:off x="5179484" y="6513910"/>
            <a:ext cx="3962400" cy="342900"/>
          </a:xfrm>
          <a:prstGeom prst="rect">
            <a:avLst/>
          </a:prstGeom>
        </p:spPr>
        <p:txBody>
          <a:bodyPr/>
          <a:lstStyle/>
          <a:p>
            <a:fld id="{80BF3E57-BE4F-8A48-91DC-35CCAB44CEB5}" type="slidenum">
              <a:rPr lang="de-DE" smtClean="0"/>
              <a:pPr/>
              <a:t>35</a:t>
            </a:fld>
            <a:endParaRPr lang="de-DE"/>
          </a:p>
        </p:txBody>
      </p:sp>
    </p:spTree>
    <p:extLst>
      <p:ext uri="{BB962C8B-B14F-4D97-AF65-F5344CB8AC3E}">
        <p14:creationId xmlns:p14="http://schemas.microsoft.com/office/powerpoint/2010/main" val="39520836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25725" y="117475"/>
            <a:ext cx="3959225" cy="2968625"/>
          </a:xfrm>
        </p:spPr>
      </p:sp>
      <p:sp>
        <p:nvSpPr>
          <p:cNvPr id="3" name="Notizenplatzhalter 2"/>
          <p:cNvSpPr>
            <a:spLocks noGrp="1"/>
          </p:cNvSpPr>
          <p:nvPr>
            <p:ph type="body" idx="1"/>
          </p:nvPr>
        </p:nvSpPr>
        <p:spPr/>
        <p:txBody>
          <a:bodyPr/>
          <a:lstStyle/>
          <a:p>
            <a:r>
              <a:rPr lang="de-DE" b="1" u="sng" dirty="0"/>
              <a:t>Projektbeispiel: Selbsthilfe-Fahrradwerkstatt</a:t>
            </a:r>
          </a:p>
          <a:p>
            <a:pPr marL="171450" indent="-171450">
              <a:buFont typeface="Arial" panose="020B0604020202020204" pitchFamily="34" charset="0"/>
              <a:buChar char="•"/>
            </a:pPr>
            <a:r>
              <a:rPr lang="de-DE" b="1" dirty="0"/>
              <a:t>Idee:</a:t>
            </a:r>
            <a:r>
              <a:rPr lang="de-DE" dirty="0"/>
              <a:t> </a:t>
            </a:r>
            <a:r>
              <a:rPr lang="de-DE" i="0" dirty="0"/>
              <a:t>Schülerinnen organisieren die Fahrradwerkstatt in Eigenregie, unterstützt von Lehrer</a:t>
            </a:r>
            <a:r>
              <a:rPr lang="de-DE" i="1" dirty="0"/>
              <a:t>*</a:t>
            </a:r>
            <a:r>
              <a:rPr lang="de-DE" dirty="0"/>
              <a:t>innen. Dabei vermitteln sie Reparaturkenntnisse an Mitschüler*innen und erwerben selbst technische, soziale und organisatorische Fähigkeiten. Das Projekt nutzt alte Fahrräder, um sie zu reparieren und wieder nutzbar zu machen.</a:t>
            </a:r>
          </a:p>
          <a:p>
            <a:pPr marL="171450" indent="-171450">
              <a:buFont typeface="Arial" panose="020B0604020202020204" pitchFamily="34" charset="0"/>
              <a:buChar char="•"/>
            </a:pPr>
            <a:r>
              <a:rPr lang="de-DE" b="1" dirty="0"/>
              <a:t>Umsetzung: </a:t>
            </a:r>
          </a:p>
          <a:p>
            <a:pPr marL="628650" lvl="1" indent="-171450">
              <a:buFont typeface="Arial" panose="020B0604020202020204" pitchFamily="34" charset="0"/>
              <a:buChar char="•"/>
            </a:pPr>
            <a:r>
              <a:rPr lang="de-DE" b="1" dirty="0"/>
              <a:t>Grundvoraussetzung</a:t>
            </a:r>
            <a:r>
              <a:rPr lang="de-DE" dirty="0"/>
              <a:t>: Zustimmung der Schulleitung/Belegschaft und ein engagiertes und interessiertes Team</a:t>
            </a:r>
          </a:p>
          <a:p>
            <a:pPr marL="628650" lvl="1" indent="-171450">
              <a:buFont typeface="Arial" panose="020B0604020202020204" pitchFamily="34" charset="0"/>
              <a:buChar char="•"/>
            </a:pPr>
            <a:r>
              <a:rPr lang="de-DE" dirty="0"/>
              <a:t>Des weiteren wird benötigt: geeignete Räume mit ebenerdigem Zugang und entsprechenden Böden, Werkzeuge, Ersatzteile, alte Fahrräder, eventuell Fachwissen zur Fahrradreparatur in Kooperation mit einem Fahrradladen.</a:t>
            </a:r>
          </a:p>
          <a:p>
            <a:pPr marL="628650" lvl="1" indent="-171450">
              <a:buFont typeface="Arial" panose="020B0604020202020204" pitchFamily="34" charset="0"/>
              <a:buChar char="•"/>
            </a:pPr>
            <a:r>
              <a:rPr lang="de-DE" b="1" dirty="0"/>
              <a:t>Finanzierung:</a:t>
            </a:r>
            <a:r>
              <a:rPr lang="de-DE" dirty="0"/>
              <a:t> Die Finanzierung kann über den schulinternen Haushalt, Geld- und Sachspenden erfolgen oder über Kooperationen mit schulischen Fördervereinen und Fahrradläden, die sowohl finanzielle als auch Sachmittel sowie Fachwissen zur Fahrradreparatur bereitstellen können.</a:t>
            </a:r>
          </a:p>
          <a:p>
            <a:pPr marL="171450" indent="-171450">
              <a:buFont typeface="Arial" panose="020B0604020202020204" pitchFamily="34" charset="0"/>
              <a:buChar char="•"/>
            </a:pPr>
            <a:r>
              <a:rPr lang="de-DE" b="1" dirty="0"/>
              <a:t>Herausforderungen:</a:t>
            </a:r>
            <a:r>
              <a:rPr lang="de-DE" dirty="0"/>
              <a:t> Die Öffnungszeiten der Werkstatt müssen mit den Schul- und Arbeitszeiten abgestimmt werden. Aufgrund häufig wechselnder Teammitglieder kann die Aufrechterhaltung der Werkstatt schwierig sein. </a:t>
            </a:r>
          </a:p>
          <a:p>
            <a:pPr marL="171450" indent="-171450">
              <a:buFont typeface="Arial" panose="020B0604020202020204" pitchFamily="34" charset="0"/>
              <a:buChar char="•"/>
            </a:pPr>
            <a:r>
              <a:rPr lang="de-DE" b="1" dirty="0"/>
              <a:t>Beitrag zur Nachhaltigkeit:</a:t>
            </a:r>
            <a:r>
              <a:rPr lang="de-DE" dirty="0"/>
              <a:t> Das Projekt trägt zur Nachhaltigkeit bei, indem es Fahrräder als umweltfreundliches Verkehrsmittel bereitstellt und Reparatur anstelle von Neukauf fördert. Es trägt dazu bei, ein Umdenken hin zu klimafreundlicher Mobilität anzustoßen.</a:t>
            </a:r>
          </a:p>
          <a:p>
            <a:endParaRPr lang="de-DE" dirty="0"/>
          </a:p>
        </p:txBody>
      </p:sp>
      <p:sp>
        <p:nvSpPr>
          <p:cNvPr id="4" name="Foliennummernplatzhalter 3"/>
          <p:cNvSpPr>
            <a:spLocks noGrp="1"/>
          </p:cNvSpPr>
          <p:nvPr>
            <p:ph type="sldNum" sz="quarter" idx="5"/>
          </p:nvPr>
        </p:nvSpPr>
        <p:spPr>
          <a:xfrm>
            <a:off x="5179484" y="6513910"/>
            <a:ext cx="3962400" cy="342900"/>
          </a:xfrm>
          <a:prstGeom prst="rect">
            <a:avLst/>
          </a:prstGeom>
        </p:spPr>
        <p:txBody>
          <a:bodyPr/>
          <a:lstStyle/>
          <a:p>
            <a:fld id="{80BF3E57-BE4F-8A48-91DC-35CCAB44CEB5}" type="slidenum">
              <a:rPr lang="de-DE" smtClean="0"/>
              <a:pPr/>
              <a:t>36</a:t>
            </a:fld>
            <a:endParaRPr lang="de-DE"/>
          </a:p>
        </p:txBody>
      </p:sp>
    </p:spTree>
    <p:extLst>
      <p:ext uri="{BB962C8B-B14F-4D97-AF65-F5344CB8AC3E}">
        <p14:creationId xmlns:p14="http://schemas.microsoft.com/office/powerpoint/2010/main" val="23522102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25725" y="117475"/>
            <a:ext cx="3959225" cy="2968625"/>
          </a:xfrm>
        </p:spPr>
      </p:sp>
      <p:sp>
        <p:nvSpPr>
          <p:cNvPr id="3" name="Notizenplatzhalter 2"/>
          <p:cNvSpPr>
            <a:spLocks noGrp="1"/>
          </p:cNvSpPr>
          <p:nvPr>
            <p:ph type="body" idx="1"/>
          </p:nvPr>
        </p:nvSpPr>
        <p:spPr/>
        <p:txBody>
          <a:bodyPr/>
          <a:lstStyle/>
          <a:p>
            <a:r>
              <a:rPr lang="de-DE" b="1" u="sng" dirty="0"/>
              <a:t>Moderationshinweis</a:t>
            </a:r>
          </a:p>
          <a:p>
            <a:r>
              <a:rPr lang="de-DE" b="0" dirty="0"/>
              <a:t>Auf dieser und der folgenden Folie gehen wir auf das Projekt </a:t>
            </a:r>
            <a:r>
              <a:rPr lang="de-DE" b="1" dirty="0"/>
              <a:t>„Bike-Sharing-Station“ </a:t>
            </a:r>
            <a:r>
              <a:rPr lang="de-DE" b="0" dirty="0"/>
              <a:t>ein. Nutzen Sie die Gelegenheit und fragen bei Ihrer Gruppe nach, was sie denken, um was es bei dem Projekt geht. Sie können dabei folgende Aspekte einbringen:</a:t>
            </a:r>
          </a:p>
          <a:p>
            <a:pPr marL="171450" indent="-171450">
              <a:buFont typeface="Arial" panose="020B0604020202020204" pitchFamily="34" charset="0"/>
              <a:buChar char="•"/>
            </a:pPr>
            <a:r>
              <a:rPr lang="de-DE" b="0" dirty="0"/>
              <a:t>Was ist die Idee?</a:t>
            </a:r>
          </a:p>
          <a:p>
            <a:pPr marL="171450" indent="-171450">
              <a:buFont typeface="Arial" panose="020B0604020202020204" pitchFamily="34" charset="0"/>
              <a:buChar char="•"/>
            </a:pPr>
            <a:r>
              <a:rPr lang="de-DE" b="0" dirty="0"/>
              <a:t>Was muss man bei der Umsetzung beachten?</a:t>
            </a:r>
          </a:p>
          <a:p>
            <a:pPr marL="171450" indent="-171450">
              <a:buFont typeface="Arial" panose="020B0604020202020204" pitchFamily="34" charset="0"/>
              <a:buChar char="•"/>
            </a:pPr>
            <a:r>
              <a:rPr lang="de-DE" b="0" dirty="0"/>
              <a:t>Welche Hindernisse könnten auftreten?</a:t>
            </a:r>
          </a:p>
          <a:p>
            <a:pPr marL="171450" indent="-171450">
              <a:buFont typeface="Arial" panose="020B0604020202020204" pitchFamily="34" charset="0"/>
              <a:buChar char="•"/>
            </a:pPr>
            <a:r>
              <a:rPr lang="de-DE" b="0" dirty="0"/>
              <a:t>Wie trägt das Projekt zur nachhaltigen Mobilität bei?</a:t>
            </a:r>
          </a:p>
        </p:txBody>
      </p:sp>
      <p:sp>
        <p:nvSpPr>
          <p:cNvPr id="4" name="Foliennummernplatzhalter 3"/>
          <p:cNvSpPr>
            <a:spLocks noGrp="1"/>
          </p:cNvSpPr>
          <p:nvPr>
            <p:ph type="sldNum" sz="quarter" idx="5"/>
          </p:nvPr>
        </p:nvSpPr>
        <p:spPr>
          <a:xfrm>
            <a:off x="5179484" y="6513910"/>
            <a:ext cx="3962400" cy="342900"/>
          </a:xfrm>
          <a:prstGeom prst="rect">
            <a:avLst/>
          </a:prstGeom>
        </p:spPr>
        <p:txBody>
          <a:bodyPr/>
          <a:lstStyle/>
          <a:p>
            <a:fld id="{80BF3E57-BE4F-8A48-91DC-35CCAB44CEB5}" type="slidenum">
              <a:rPr lang="de-DE" smtClean="0"/>
              <a:pPr/>
              <a:t>37</a:t>
            </a:fld>
            <a:endParaRPr lang="de-DE"/>
          </a:p>
        </p:txBody>
      </p:sp>
    </p:spTree>
    <p:extLst>
      <p:ext uri="{BB962C8B-B14F-4D97-AF65-F5344CB8AC3E}">
        <p14:creationId xmlns:p14="http://schemas.microsoft.com/office/powerpoint/2010/main" val="8647100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25725" y="117475"/>
            <a:ext cx="3959225" cy="2968625"/>
          </a:xfrm>
        </p:spPr>
      </p:sp>
      <p:sp>
        <p:nvSpPr>
          <p:cNvPr id="3" name="Notizenplatzhal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b="1" u="sng" dirty="0"/>
              <a:t>Projektbeispiel: Bike-Sharing-Station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1" u="none" dirty="0"/>
              <a:t>Idee: </a:t>
            </a:r>
            <a:r>
              <a:rPr lang="de-DE" dirty="0"/>
              <a:t>Die Idee hinter der Bike-Sharing-Station ist, den letzten Weg (die "Last-Mile") zur Ausbildungsstätte zu erleichtern, der sonst mehrere Umstiege oder einen längeren Fußweg erfordert. Die Station auf dem Schulgelände oder in der Nähe ermöglicht es, diesen Weg schnell und bequem mit einem Fahrrad zurückzulegen. Die Kombination von Bike-Sharing mit anderen Sharing-Optionen wie Car-Sharing, Pedelec-Sharing und Lastenrad-Sharing bietet eine echte Alternative zum eigenen PKW.</a:t>
            </a:r>
          </a:p>
          <a:p>
            <a:pPr marL="171450" indent="-171450">
              <a:buFont typeface="Arial" panose="020B0604020202020204" pitchFamily="34" charset="0"/>
              <a:buChar char="•"/>
            </a:pPr>
            <a:r>
              <a:rPr lang="de-DE" b="1" dirty="0"/>
              <a:t>Umsetzung: </a:t>
            </a:r>
          </a:p>
          <a:p>
            <a:pPr marL="628650" lvl="1" indent="-171450">
              <a:buFont typeface="Arial" panose="020B0604020202020204" pitchFamily="34" charset="0"/>
              <a:buChar char="•"/>
            </a:pPr>
            <a:r>
              <a:rPr lang="de-DE" dirty="0"/>
              <a:t>Bedarfsermittlung unter Auszubildenden und Mitarbeiter*innen, um das Interesse für die Sharing-Station zu zeigen und deren Wirtschaftlichkeit zu belegen</a:t>
            </a:r>
          </a:p>
          <a:p>
            <a:pPr marL="628650" lvl="1" indent="-171450">
              <a:buFont typeface="Arial" panose="020B0604020202020204" pitchFamily="34" charset="0"/>
              <a:buChar char="•"/>
            </a:pPr>
            <a:r>
              <a:rPr lang="de-DE" dirty="0"/>
              <a:t>Einbeziehung verschiedener Interessensgruppen, um den Bedarf zu verdeutlichen.</a:t>
            </a:r>
          </a:p>
          <a:p>
            <a:pPr marL="628650" lvl="1" indent="-171450">
              <a:buFont typeface="Arial" panose="020B0604020202020204" pitchFamily="34" charset="0"/>
              <a:buChar char="•"/>
            </a:pPr>
            <a:r>
              <a:rPr lang="de-DE" dirty="0"/>
              <a:t>Suche nach einem geeigneten Standort für die Sharing-Station, inklusive ausreichend Platz, Absprachen mit der Schule und dem Grundeigentümer, und Berücksichtigung der Baukosten.</a:t>
            </a:r>
          </a:p>
          <a:p>
            <a:pPr marL="171450" indent="-171450">
              <a:buFont typeface="Arial" panose="020B0604020202020204" pitchFamily="34" charset="0"/>
              <a:buChar char="•"/>
            </a:pPr>
            <a:r>
              <a:rPr lang="de-DE" b="1" dirty="0"/>
              <a:t>Herausforderungen:</a:t>
            </a:r>
            <a:r>
              <a:rPr lang="de-DE" dirty="0"/>
              <a:t> Die Überzeugung von Sharing-Anbietern, die wirtschaftlich orientiert sind, für eine zusätzliche Station ist eine Herausforderung. Die Ermittlung des Bedarfs durch Umfragen kann bei der Argumentation für die Ausweitung des Sharing-Gebiets hilfreich sein.</a:t>
            </a:r>
          </a:p>
          <a:p>
            <a:pPr marL="171450" indent="-171450">
              <a:buFont typeface="Arial" panose="020B0604020202020204" pitchFamily="34" charset="0"/>
              <a:buChar char="•"/>
            </a:pPr>
            <a:r>
              <a:rPr lang="de-DE" b="1" dirty="0"/>
              <a:t>Beitrag zur Nachhaltigkeit:</a:t>
            </a:r>
            <a:r>
              <a:rPr lang="de-DE" dirty="0"/>
              <a:t> Die Bike-Sharing-Station in Kombination mit dem ÖPNV stellt eine umweltfreundliche Alternative zum PKW dar. Sie reduziert die Anzahl der PKW-Fahrten und trägt so zur Verringerung der CO²-Emissionen bei.</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b="1" u="none" dirty="0"/>
          </a:p>
          <a:p>
            <a:endParaRPr lang="de-DE" dirty="0"/>
          </a:p>
        </p:txBody>
      </p:sp>
      <p:sp>
        <p:nvSpPr>
          <p:cNvPr id="4" name="Foliennummernplatzhalter 3"/>
          <p:cNvSpPr>
            <a:spLocks noGrp="1"/>
          </p:cNvSpPr>
          <p:nvPr>
            <p:ph type="sldNum" sz="quarter" idx="5"/>
          </p:nvPr>
        </p:nvSpPr>
        <p:spPr>
          <a:xfrm>
            <a:off x="5179484" y="6513910"/>
            <a:ext cx="3962400" cy="342900"/>
          </a:xfrm>
          <a:prstGeom prst="rect">
            <a:avLst/>
          </a:prstGeom>
        </p:spPr>
        <p:txBody>
          <a:bodyPr/>
          <a:lstStyle/>
          <a:p>
            <a:fld id="{80BF3E57-BE4F-8A48-91DC-35CCAB44CEB5}" type="slidenum">
              <a:rPr lang="de-DE" smtClean="0"/>
              <a:pPr/>
              <a:t>38</a:t>
            </a:fld>
            <a:endParaRPr lang="de-DE"/>
          </a:p>
        </p:txBody>
      </p:sp>
    </p:spTree>
    <p:extLst>
      <p:ext uri="{BB962C8B-B14F-4D97-AF65-F5344CB8AC3E}">
        <p14:creationId xmlns:p14="http://schemas.microsoft.com/office/powerpoint/2010/main" val="26781274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25725" y="117475"/>
            <a:ext cx="3959225" cy="2968625"/>
          </a:xfrm>
        </p:spPr>
      </p:sp>
      <p:sp>
        <p:nvSpPr>
          <p:cNvPr id="3" name="Notizenplatzhalter 2"/>
          <p:cNvSpPr>
            <a:spLocks noGrp="1"/>
          </p:cNvSpPr>
          <p:nvPr>
            <p:ph type="body" idx="1"/>
          </p:nvPr>
        </p:nvSpPr>
        <p:spPr/>
        <p:txBody>
          <a:bodyPr/>
          <a:lstStyle/>
          <a:p>
            <a:r>
              <a:rPr lang="de-DE" b="1" u="sng" dirty="0"/>
              <a:t>Moderationshinweis</a:t>
            </a:r>
          </a:p>
          <a:p>
            <a:r>
              <a:rPr lang="de-DE" b="0" dirty="0"/>
              <a:t>Auf dieser und der folgenden Folie gehen wir auf das Projekt </a:t>
            </a:r>
            <a:r>
              <a:rPr lang="de-DE" b="1" dirty="0"/>
              <a:t>„Azubi-Projektwochen“ </a:t>
            </a:r>
            <a:r>
              <a:rPr lang="de-DE" b="0" dirty="0"/>
              <a:t>ein. Nutzen Sie die Gelegenheit und fragen bei Ihrer Gruppe nach, was sie denken, um was es bei dem Projekt geht. Sie können dabei folgende Aspekte einbringen:</a:t>
            </a:r>
          </a:p>
          <a:p>
            <a:pPr marL="171450" indent="-171450">
              <a:buFont typeface="Arial" panose="020B0604020202020204" pitchFamily="34" charset="0"/>
              <a:buChar char="•"/>
            </a:pPr>
            <a:r>
              <a:rPr lang="de-DE" b="0" dirty="0"/>
              <a:t>Was ist die Idee?</a:t>
            </a:r>
          </a:p>
          <a:p>
            <a:pPr marL="171450" indent="-171450">
              <a:buFont typeface="Arial" panose="020B0604020202020204" pitchFamily="34" charset="0"/>
              <a:buChar char="•"/>
            </a:pPr>
            <a:r>
              <a:rPr lang="de-DE" b="0" dirty="0"/>
              <a:t>Was muss man bei der Umsetzung beachten?</a:t>
            </a:r>
          </a:p>
          <a:p>
            <a:pPr marL="171450" indent="-171450">
              <a:buFont typeface="Arial" panose="020B0604020202020204" pitchFamily="34" charset="0"/>
              <a:buChar char="•"/>
            </a:pPr>
            <a:r>
              <a:rPr lang="de-DE" b="0" dirty="0"/>
              <a:t>Welche Hindernisse könnten auftreten?</a:t>
            </a:r>
          </a:p>
          <a:p>
            <a:pPr marL="171450" indent="-171450">
              <a:buFont typeface="Arial" panose="020B0604020202020204" pitchFamily="34" charset="0"/>
              <a:buChar char="•"/>
            </a:pPr>
            <a:r>
              <a:rPr lang="de-DE" b="0" dirty="0"/>
              <a:t>Wie trägt das Projekt zur nachhaltigen Mobilität bei?</a:t>
            </a:r>
          </a:p>
        </p:txBody>
      </p:sp>
      <p:sp>
        <p:nvSpPr>
          <p:cNvPr id="4" name="Foliennummernplatzhalter 3"/>
          <p:cNvSpPr>
            <a:spLocks noGrp="1"/>
          </p:cNvSpPr>
          <p:nvPr>
            <p:ph type="sldNum" sz="quarter" idx="5"/>
          </p:nvPr>
        </p:nvSpPr>
        <p:spPr>
          <a:xfrm>
            <a:off x="5179484" y="6513910"/>
            <a:ext cx="3962400" cy="342900"/>
          </a:xfrm>
          <a:prstGeom prst="rect">
            <a:avLst/>
          </a:prstGeom>
        </p:spPr>
        <p:txBody>
          <a:bodyPr/>
          <a:lstStyle/>
          <a:p>
            <a:fld id="{80BF3E57-BE4F-8A48-91DC-35CCAB44CEB5}" type="slidenum">
              <a:rPr lang="de-DE" smtClean="0"/>
              <a:pPr/>
              <a:t>39</a:t>
            </a:fld>
            <a:endParaRPr lang="de-DE"/>
          </a:p>
        </p:txBody>
      </p:sp>
    </p:spTree>
    <p:extLst>
      <p:ext uri="{BB962C8B-B14F-4D97-AF65-F5344CB8AC3E}">
        <p14:creationId xmlns:p14="http://schemas.microsoft.com/office/powerpoint/2010/main" val="38509632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25725" y="117475"/>
            <a:ext cx="3959225" cy="2968625"/>
          </a:xfrm>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DE" sz="1200" b="1" u="sng" kern="1200" dirty="0">
                <a:solidFill>
                  <a:schemeClr val="tx1"/>
                </a:solidFill>
                <a:effectLst/>
                <a:latin typeface="+mn-lt"/>
                <a:ea typeface="+mn-ea"/>
                <a:cs typeface="+mn-cs"/>
              </a:rPr>
              <a:t>DIY: Verkehrswende selber machen – Das Projekt für Studierende und Auszubildende</a:t>
            </a:r>
          </a:p>
          <a:p>
            <a:pPr marL="171450" indent="-171450">
              <a:buFont typeface="Arial" panose="020B0604020202020204" pitchFamily="34" charset="0"/>
              <a:buChar char="•"/>
            </a:pPr>
            <a:r>
              <a:rPr lang="de-DE" sz="1200" kern="1200" dirty="0">
                <a:solidFill>
                  <a:schemeClr val="tx1"/>
                </a:solidFill>
                <a:effectLst/>
                <a:latin typeface="+mn-lt"/>
                <a:ea typeface="+mn-ea"/>
                <a:cs typeface="+mn-cs"/>
              </a:rPr>
              <a:t>Der VCD fördert und empowert junge Erwachsene, die gemeinsam mit ihren Ausbildungseinrichtungen lokale nachhaltige Mobilitätsprojekte entwickeln und umsetzen wollen. </a:t>
            </a:r>
          </a:p>
          <a:p>
            <a:pPr marL="171450" indent="-171450">
              <a:buFont typeface="Arial" panose="020B0604020202020204" pitchFamily="34" charset="0"/>
              <a:buChar char="•"/>
            </a:pPr>
            <a:r>
              <a:rPr lang="de-DE" sz="1200" kern="1200" dirty="0">
                <a:solidFill>
                  <a:schemeClr val="tx1"/>
                </a:solidFill>
                <a:effectLst/>
                <a:latin typeface="+mn-lt"/>
                <a:ea typeface="+mn-ea"/>
                <a:cs typeface="+mn-cs"/>
              </a:rPr>
              <a:t>Mit »DIY: Verkehrswende selber machen « unterstützt der VCD bei der </a:t>
            </a:r>
            <a:r>
              <a:rPr lang="de-DE" sz="1200" b="1" kern="1200" dirty="0">
                <a:solidFill>
                  <a:schemeClr val="tx1"/>
                </a:solidFill>
                <a:effectLst/>
                <a:latin typeface="+mn-lt"/>
                <a:ea typeface="+mn-ea"/>
                <a:cs typeface="+mn-cs"/>
              </a:rPr>
              <a:t>Ideenfindung, mit Startkapital, Know-how zu Öffentlichkeitsarbeit und Projektmanagement sowie Kontakten zum Netzwerkausbau.</a:t>
            </a:r>
          </a:p>
          <a:p>
            <a:pPr marL="171450" indent="-171450">
              <a:buFont typeface="Arial" panose="020B0604020202020204" pitchFamily="34" charset="0"/>
              <a:buChar char="•"/>
            </a:pPr>
            <a:r>
              <a:rPr lang="de-DE" sz="1200" kern="1200" dirty="0">
                <a:solidFill>
                  <a:schemeClr val="tx1"/>
                </a:solidFill>
                <a:effectLst/>
                <a:latin typeface="+mn-lt"/>
                <a:ea typeface="+mn-ea"/>
                <a:cs typeface="+mn-cs"/>
              </a:rPr>
              <a:t>Aber auch Kommunen und Unternehmen, die gemeinsam mit Studierenden und Auszubildenden ein Mobilitätsprojekt verwirklichen wollen, sind bei uns richtig.</a:t>
            </a:r>
          </a:p>
          <a:p>
            <a:r>
              <a:rPr lang="de-DE" sz="1200" kern="1200" dirty="0">
                <a:solidFill>
                  <a:schemeClr val="tx1"/>
                </a:solidFill>
                <a:effectLst/>
                <a:latin typeface="+mn-lt"/>
                <a:ea typeface="+mn-ea"/>
                <a:cs typeface="+mn-cs"/>
              </a:rPr>
              <a:t> </a:t>
            </a:r>
          </a:p>
          <a:p>
            <a:r>
              <a:rPr lang="de-DE" sz="1200" kern="1200" dirty="0">
                <a:solidFill>
                  <a:schemeClr val="tx1"/>
                </a:solidFill>
                <a:effectLst/>
                <a:latin typeface="+mn-lt"/>
                <a:ea typeface="+mn-ea"/>
                <a:cs typeface="+mn-cs"/>
              </a:rPr>
              <a:t>„DIY: Verkehrswende selber machen“ wird gefördert vom Bundesministerium für Umwelt, Naturschutz und nukleare Sicherheit (BMU) im Rahmen der Nationalen Klimaschutzinitiative. </a:t>
            </a:r>
          </a:p>
          <a:p>
            <a:r>
              <a:rPr lang="de-DE" sz="1200" kern="1200" dirty="0">
                <a:solidFill>
                  <a:schemeClr val="tx1"/>
                </a:solidFill>
                <a:effectLst/>
                <a:latin typeface="+mn-lt"/>
                <a:ea typeface="+mn-ea"/>
                <a:cs typeface="+mn-cs"/>
              </a:rPr>
              <a:t> </a:t>
            </a:r>
          </a:p>
          <a:p>
            <a:endParaRPr lang="de-DE" dirty="0"/>
          </a:p>
        </p:txBody>
      </p:sp>
      <p:sp>
        <p:nvSpPr>
          <p:cNvPr id="4" name="Foliennummernplatzhalter 3"/>
          <p:cNvSpPr>
            <a:spLocks noGrp="1"/>
          </p:cNvSpPr>
          <p:nvPr>
            <p:ph type="sldNum" sz="quarter" idx="5"/>
          </p:nvPr>
        </p:nvSpPr>
        <p:spPr>
          <a:xfrm>
            <a:off x="5179484" y="6513910"/>
            <a:ext cx="3962400" cy="342900"/>
          </a:xfrm>
          <a:prstGeom prst="rect">
            <a:avLst/>
          </a:prstGeom>
        </p:spPr>
        <p:txBody>
          <a:bodyPr/>
          <a:lstStyle/>
          <a:p>
            <a:fld id="{80BF3E57-BE4F-8A48-91DC-35CCAB44CEB5}" type="slidenum">
              <a:rPr lang="de-DE" smtClean="0"/>
              <a:pPr/>
              <a:t>4</a:t>
            </a:fld>
            <a:endParaRPr lang="de-DE"/>
          </a:p>
        </p:txBody>
      </p:sp>
    </p:spTree>
    <p:extLst>
      <p:ext uri="{BB962C8B-B14F-4D97-AF65-F5344CB8AC3E}">
        <p14:creationId xmlns:p14="http://schemas.microsoft.com/office/powerpoint/2010/main" val="39520836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25725" y="117475"/>
            <a:ext cx="3959225" cy="2968625"/>
          </a:xfrm>
        </p:spPr>
      </p:sp>
      <p:sp>
        <p:nvSpPr>
          <p:cNvPr id="3" name="Notizenplatzhal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b="1" u="sng" dirty="0"/>
              <a:t>Projektbeispiel: Azubi-Projektwochen</a:t>
            </a:r>
          </a:p>
          <a:p>
            <a:pPr marL="171450" indent="-171450">
              <a:buFont typeface="Arial" panose="020B0604020202020204" pitchFamily="34" charset="0"/>
              <a:buChar char="•"/>
            </a:pPr>
            <a:r>
              <a:rPr lang="de-DE" b="1" dirty="0"/>
              <a:t>Idee:</a:t>
            </a:r>
            <a:r>
              <a:rPr lang="de-DE" dirty="0"/>
              <a:t> Die Idee des Projekts besteht darin, eine Themenwoche zur betrieblichen Mobilität durchzuführen. Während dieser Woche analysieren die Auszubildenden ihre eigene und die betriebliche Mobilität, erarbeiten die Vor- und Nachteile verschiedener Verkehrsmittel, testen umweltfreundliche Fortbewegungsmittel und entwickeln kreative Lösungen zur Verbesserung der Mobilität. Wenn möglich sollten die Ergebnisse im Anschluss der Ausbildungsstätte vorgestellt und ggf. auch umgesetzt werden.</a:t>
            </a:r>
          </a:p>
          <a:p>
            <a:pPr marL="171450" indent="-171450">
              <a:buFont typeface="Arial" panose="020B0604020202020204" pitchFamily="34" charset="0"/>
              <a:buChar char="•"/>
            </a:pPr>
            <a:r>
              <a:rPr lang="de-DE" b="1" dirty="0"/>
              <a:t>Umsetzung:</a:t>
            </a:r>
            <a:r>
              <a:rPr lang="de-DE" dirty="0"/>
              <a:t> Die Umsetzung der Workshop-Woche erfordert eine sorgfältige Vorbereitung und Festlegung der Rahmenbedingungen. Aus diesem Grund sollte die Organisation bei einem hauptverantwortlichem Team/Person liegen, die ggf. auch interne/externe Expert*innen und Kooperationspartner einlädt, sich um die finanzielle und materielle Unterstützung kümmert und die Programmplanung und die Zeit für die Projektarbeit festlegt. </a:t>
            </a:r>
          </a:p>
          <a:p>
            <a:pPr marL="171450" indent="-171450">
              <a:buFont typeface="Arial" panose="020B0604020202020204" pitchFamily="34" charset="0"/>
              <a:buChar char="•"/>
            </a:pPr>
            <a:r>
              <a:rPr lang="de-DE" b="1" dirty="0"/>
              <a:t>Herausforderungen:</a:t>
            </a:r>
            <a:r>
              <a:rPr lang="de-DE" dirty="0"/>
              <a:t> </a:t>
            </a:r>
            <a:r>
              <a:rPr lang="de-DE" sz="1200" b="0" i="0" u="none" strike="noStrike" kern="1200" baseline="0" dirty="0">
                <a:solidFill>
                  <a:schemeClr val="tx1"/>
                </a:solidFill>
                <a:latin typeface="+mn-lt"/>
                <a:ea typeface="+mn-ea"/>
                <a:cs typeface="+mn-cs"/>
              </a:rPr>
              <a:t>Aufgrund der teils sehr langen Anfahrtswege im ländlichen Raum stößt der Umstieg auf nachhaltige Mobilitätslösungen unter Umständen an seine Grenzen. Anstelle der eigenen Anfahrtswege können Auszubildende jedoch überlegen, wie die Mobilität am Ausbildungsstandort verbessert werden kann (z.B. Logistik, Betriebsabläufe oder Arbeitszeiten).</a:t>
            </a:r>
          </a:p>
          <a:p>
            <a:pPr marL="171450" indent="-171450">
              <a:buFont typeface="Arial" panose="020B0604020202020204" pitchFamily="34" charset="0"/>
              <a:buChar char="•"/>
            </a:pPr>
            <a:r>
              <a:rPr lang="de-DE" b="1" dirty="0"/>
              <a:t>Beitrag zur Nachhaltigkeit:</a:t>
            </a:r>
            <a:r>
              <a:rPr lang="de-DE" dirty="0"/>
              <a:t> Die frühzeitige Auseinandersetzung mit der eigenen und betrieblichen Mobilität hilft den Auszubildenden, reflektierter Entscheidungen hinsichtlich der Verkehrsmittelwahl zu treffen. Dies trägt zur Nachhaltigkeit bei, da die Sensibilisierung für umweltfreundliche Fortbewegungsmittel gefördert wird und die Auszubildenden in Zukunft bewusstere Entscheidungen in Bezug auf Mobilität treffen können.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b="1" u="none" dirty="0"/>
          </a:p>
          <a:p>
            <a:endParaRPr lang="de-DE" dirty="0"/>
          </a:p>
        </p:txBody>
      </p:sp>
      <p:sp>
        <p:nvSpPr>
          <p:cNvPr id="4" name="Foliennummernplatzhalter 3"/>
          <p:cNvSpPr>
            <a:spLocks noGrp="1"/>
          </p:cNvSpPr>
          <p:nvPr>
            <p:ph type="sldNum" sz="quarter" idx="5"/>
          </p:nvPr>
        </p:nvSpPr>
        <p:spPr>
          <a:xfrm>
            <a:off x="5179484" y="6513910"/>
            <a:ext cx="3962400" cy="342900"/>
          </a:xfrm>
          <a:prstGeom prst="rect">
            <a:avLst/>
          </a:prstGeom>
        </p:spPr>
        <p:txBody>
          <a:bodyPr/>
          <a:lstStyle/>
          <a:p>
            <a:fld id="{80BF3E57-BE4F-8A48-91DC-35CCAB44CEB5}" type="slidenum">
              <a:rPr lang="de-DE" smtClean="0"/>
              <a:pPr/>
              <a:t>40</a:t>
            </a:fld>
            <a:endParaRPr lang="de-DE"/>
          </a:p>
        </p:txBody>
      </p:sp>
    </p:spTree>
    <p:extLst>
      <p:ext uri="{BB962C8B-B14F-4D97-AF65-F5344CB8AC3E}">
        <p14:creationId xmlns:p14="http://schemas.microsoft.com/office/powerpoint/2010/main" val="32965895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25725" y="117475"/>
            <a:ext cx="3959225" cy="2968625"/>
          </a:xfrm>
        </p:spPr>
      </p:sp>
      <p:sp>
        <p:nvSpPr>
          <p:cNvPr id="3" name="Notizenplatzhalter 2"/>
          <p:cNvSpPr>
            <a:spLocks noGrp="1"/>
          </p:cNvSpPr>
          <p:nvPr>
            <p:ph type="body" idx="1"/>
          </p:nvPr>
        </p:nvSpPr>
        <p:spPr/>
        <p:txBody>
          <a:bodyPr/>
          <a:lstStyle/>
          <a:p>
            <a:r>
              <a:rPr lang="de-DE" b="1" u="sng" dirty="0"/>
              <a:t>Moderationshinweis:</a:t>
            </a:r>
          </a:p>
          <a:p>
            <a:r>
              <a:rPr lang="de-DE" dirty="0"/>
              <a:t>In der zur Verfügung gestellten Präsentation sind nur wenige Beispiele enthalten. Gerne können Sie auf der Seite des VCD-Projektes „DIY: Verkehrswende selber machen“ vorbeischauen und von weiteren Projektbeispielen und Anleitungen inspirieren lassen. Seit 2017 beschäftigt sich das Projekt mit der Mobilität von Auszubildenden und Studierenden und stellt dieses Wissen in verschiedenen Veröffentlichungen und Anleitungen kostenlos zum Download bereit.</a:t>
            </a:r>
          </a:p>
          <a:p>
            <a:pPr marL="171450" indent="-171450">
              <a:buFont typeface="Arial" panose="020B0604020202020204" pitchFamily="34" charset="0"/>
              <a:buChar char="•"/>
            </a:pPr>
            <a:r>
              <a:rPr lang="de-DE" dirty="0" err="1"/>
              <a:t>How</a:t>
            </a:r>
            <a:r>
              <a:rPr lang="de-DE" dirty="0"/>
              <a:t>-</a:t>
            </a:r>
            <a:r>
              <a:rPr lang="de-DE" dirty="0" err="1"/>
              <a:t>To</a:t>
            </a:r>
            <a:r>
              <a:rPr lang="de-DE" dirty="0"/>
              <a:t>-Karten: Schritt-für-Schritt-Anleitungen zu verschiedenen Formaten rund um die Verkehrswende</a:t>
            </a:r>
          </a:p>
          <a:p>
            <a:pPr marL="171450" indent="-171450">
              <a:buFont typeface="Arial" panose="020B0604020202020204" pitchFamily="34" charset="0"/>
              <a:buChar char="•"/>
            </a:pPr>
            <a:r>
              <a:rPr lang="de-DE" sz="1200" dirty="0">
                <a:ea typeface="Roboto" panose="02000000000000000000" pitchFamily="2" charset="0"/>
                <a:cs typeface="Roboto" panose="02000000000000000000" pitchFamily="2" charset="0"/>
              </a:rPr>
              <a:t>Broschüre „Nachhaltige Mobilität an Hochschulen“: Sammlung guter Beispiele nachhaltiger Mobilität an Hochschulen inkl. Gastbeiträge von Dozent*innen und Studierenden.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dirty="0">
                <a:ea typeface="Roboto" panose="02000000000000000000" pitchFamily="2" charset="0"/>
                <a:cs typeface="Roboto" panose="02000000000000000000" pitchFamily="2" charset="0"/>
              </a:rPr>
              <a:t>Broschüre „Nachhaltige Mobilität in der Ausbildung: Sammlung guter Beispiele nachhaltiger Mobilität an Ausbildungseinrichtungen inkl. wissenswerter Informationen rund um die Verkehrswende</a:t>
            </a:r>
          </a:p>
          <a:p>
            <a:pPr marL="171450" indent="-1714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a:xfrm>
            <a:off x="5179484" y="6513910"/>
            <a:ext cx="3962400" cy="342900"/>
          </a:xfrm>
          <a:prstGeom prst="rect">
            <a:avLst/>
          </a:prstGeom>
        </p:spPr>
        <p:txBody>
          <a:bodyPr/>
          <a:lstStyle/>
          <a:p>
            <a:fld id="{80BF3E57-BE4F-8A48-91DC-35CCAB44CEB5}" type="slidenum">
              <a:rPr lang="de-DE" smtClean="0"/>
              <a:pPr/>
              <a:t>41</a:t>
            </a:fld>
            <a:endParaRPr lang="de-DE"/>
          </a:p>
        </p:txBody>
      </p:sp>
    </p:spTree>
    <p:extLst>
      <p:ext uri="{BB962C8B-B14F-4D97-AF65-F5344CB8AC3E}">
        <p14:creationId xmlns:p14="http://schemas.microsoft.com/office/powerpoint/2010/main" val="42784973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25725" y="117475"/>
            <a:ext cx="3959225" cy="2968625"/>
          </a:xfrm>
        </p:spPr>
      </p:sp>
      <p:sp>
        <p:nvSpPr>
          <p:cNvPr id="3" name="Notizenplatzhalter 2"/>
          <p:cNvSpPr>
            <a:spLocks noGrp="1"/>
          </p:cNvSpPr>
          <p:nvPr>
            <p:ph type="body" idx="1"/>
          </p:nvPr>
        </p:nvSpPr>
        <p:spPr/>
        <p:txBody>
          <a:bodyPr/>
          <a:lstStyle/>
          <a:p>
            <a:r>
              <a:rPr lang="de-DE" b="1" u="sng" dirty="0"/>
              <a:t>Moderationshinweis</a:t>
            </a:r>
            <a:r>
              <a:rPr lang="de-DE" dirty="0"/>
              <a:t>:</a:t>
            </a:r>
          </a:p>
          <a:p>
            <a:r>
              <a:rPr lang="de-DE" dirty="0"/>
              <a:t>Ab dieser Folie beginnt nun die aktive Gruppenarbeit, in der Sie gemeinsam mit Ihren Teilnehmer*innen aktiv die Ideenfindung beginnen. Die Präsentation enthält nun nur noch die wesentlichen Eckpfeiler der Projektentwicklung. Sollten Sie nach Methoden für die Ideenentwicklung und </a:t>
            </a:r>
            <a:r>
              <a:rPr lang="de-DE" dirty="0" err="1"/>
              <a:t>Energizer</a:t>
            </a:r>
            <a:r>
              <a:rPr lang="de-DE" dirty="0"/>
              <a:t> für Zwischendurch suchen, können Sie diese auf unserer Webseite unter https://diy.vcd.org/publikationen/broschuere-beruflichen-bildung/methodenkoffer finden.</a:t>
            </a:r>
          </a:p>
          <a:p>
            <a:endParaRPr lang="de-DE" dirty="0"/>
          </a:p>
          <a:p>
            <a:r>
              <a:rPr lang="de-DE" b="1" dirty="0"/>
              <a:t>Wichtig: </a:t>
            </a:r>
            <a:r>
              <a:rPr lang="de-DE" dirty="0"/>
              <a:t>Planen Sie genügend Zeit für die Projektentwicklung ein und kommunizieren Sie konkret, was das Ziel des Workshops ist. Auch sollten Sie genügend Pausen in Ihrem Workshop einbauen. </a:t>
            </a:r>
          </a:p>
          <a:p>
            <a:endParaRPr lang="de-DE" dirty="0"/>
          </a:p>
        </p:txBody>
      </p:sp>
      <p:sp>
        <p:nvSpPr>
          <p:cNvPr id="4" name="Foliennummernplatzhalter 3"/>
          <p:cNvSpPr>
            <a:spLocks noGrp="1"/>
          </p:cNvSpPr>
          <p:nvPr>
            <p:ph type="sldNum" sz="quarter" idx="5"/>
          </p:nvPr>
        </p:nvSpPr>
        <p:spPr>
          <a:xfrm>
            <a:off x="5179484" y="6513910"/>
            <a:ext cx="3962400" cy="342900"/>
          </a:xfrm>
          <a:prstGeom prst="rect">
            <a:avLst/>
          </a:prstGeom>
        </p:spPr>
        <p:txBody>
          <a:bodyPr/>
          <a:lstStyle/>
          <a:p>
            <a:fld id="{80BF3E57-BE4F-8A48-91DC-35CCAB44CEB5}" type="slidenum">
              <a:rPr lang="de-DE" smtClean="0"/>
              <a:pPr/>
              <a:t>42</a:t>
            </a:fld>
            <a:endParaRPr lang="de-DE"/>
          </a:p>
        </p:txBody>
      </p:sp>
    </p:spTree>
    <p:extLst>
      <p:ext uri="{BB962C8B-B14F-4D97-AF65-F5344CB8AC3E}">
        <p14:creationId xmlns:p14="http://schemas.microsoft.com/office/powerpoint/2010/main" val="4452682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25725" y="117475"/>
            <a:ext cx="3959225" cy="2968625"/>
          </a:xfrm>
        </p:spPr>
      </p:sp>
      <p:sp>
        <p:nvSpPr>
          <p:cNvPr id="3" name="Notizenplatzhalter 2"/>
          <p:cNvSpPr>
            <a:spLocks noGrp="1"/>
          </p:cNvSpPr>
          <p:nvPr>
            <p:ph type="body" idx="1"/>
          </p:nvPr>
        </p:nvSpPr>
        <p:spPr/>
        <p:txBody>
          <a:bodyPr/>
          <a:lstStyle/>
          <a:p>
            <a:r>
              <a:rPr lang="de-DE" b="1" i="0" u="sng" dirty="0"/>
              <a:t>Moderationshinweis: </a:t>
            </a:r>
          </a:p>
          <a:p>
            <a:r>
              <a:rPr lang="de-DE" dirty="0"/>
              <a:t>Legen Sie gemeinsam mit Ihrer Gruppe ein Ziel fest. Beispielsweise können Sie den Fokus nur auf die Ideenfindung legen, ohne dass eine Projektumsetzung geplant ist. Oder kommunizieren Sie eine feste Zahl an Projekten, die auch tatsächlich am Ende verwirklicht werden sollen. </a:t>
            </a:r>
          </a:p>
          <a:p>
            <a:r>
              <a:rPr lang="de-DE" dirty="0"/>
              <a:t>Sollten Sie eine Verwirklichung anstreben können Sie sich an der folgenden Folie orientieren, welche Schritte wesentlich für die Projektentwicklung sind. Wichtig ist, dass sie klar und deutlich folgende Punkte kommunizieren:</a:t>
            </a:r>
          </a:p>
          <a:p>
            <a:pPr marL="171450" indent="-171450">
              <a:buFont typeface="Arial" panose="020B0604020202020204" pitchFamily="34" charset="0"/>
              <a:buChar char="•"/>
            </a:pPr>
            <a:r>
              <a:rPr lang="de-DE" dirty="0"/>
              <a:t>Bis wann muss das Projekt umgesetzt werden?</a:t>
            </a:r>
          </a:p>
          <a:p>
            <a:pPr marL="171450" indent="-171450">
              <a:buFont typeface="Arial" panose="020B0604020202020204" pitchFamily="34" charset="0"/>
              <a:buChar char="•"/>
            </a:pPr>
            <a:r>
              <a:rPr lang="de-DE" dirty="0"/>
              <a:t>Stehen finanzielle und materielle Ressourcen zur Verfügung?</a:t>
            </a:r>
          </a:p>
          <a:p>
            <a:pPr marL="171450" indent="-171450">
              <a:buFont typeface="Arial" panose="020B0604020202020204" pitchFamily="34" charset="0"/>
              <a:buChar char="•"/>
            </a:pPr>
            <a:r>
              <a:rPr lang="de-DE" dirty="0"/>
              <a:t>Wer kann das Projekt unterstützen intern/extern?</a:t>
            </a:r>
          </a:p>
          <a:p>
            <a:pPr marL="171450" indent="-171450">
              <a:buFont typeface="Arial" panose="020B0604020202020204" pitchFamily="34" charset="0"/>
              <a:buChar char="•"/>
            </a:pPr>
            <a:r>
              <a:rPr lang="de-DE" dirty="0"/>
              <a:t>…?</a:t>
            </a:r>
          </a:p>
          <a:p>
            <a:pPr marL="171450" indent="-171450">
              <a:buFont typeface="Arial" panose="020B0604020202020204" pitchFamily="34" charset="0"/>
              <a:buChar char="•"/>
            </a:pPr>
            <a:endParaRPr lang="de-DE" dirty="0"/>
          </a:p>
          <a:p>
            <a:endParaRPr lang="de-DE" dirty="0"/>
          </a:p>
        </p:txBody>
      </p:sp>
      <p:sp>
        <p:nvSpPr>
          <p:cNvPr id="4" name="Foliennummernplatzhalter 3"/>
          <p:cNvSpPr>
            <a:spLocks noGrp="1"/>
          </p:cNvSpPr>
          <p:nvPr>
            <p:ph type="sldNum" sz="quarter" idx="5"/>
          </p:nvPr>
        </p:nvSpPr>
        <p:spPr>
          <a:xfrm>
            <a:off x="5179484" y="6513910"/>
            <a:ext cx="3962400" cy="342900"/>
          </a:xfrm>
          <a:prstGeom prst="rect">
            <a:avLst/>
          </a:prstGeom>
        </p:spPr>
        <p:txBody>
          <a:bodyPr/>
          <a:lstStyle/>
          <a:p>
            <a:fld id="{80BF3E57-BE4F-8A48-91DC-35CCAB44CEB5}" type="slidenum">
              <a:rPr lang="de-DE" smtClean="0"/>
              <a:pPr/>
              <a:t>43</a:t>
            </a:fld>
            <a:endParaRPr lang="de-DE"/>
          </a:p>
        </p:txBody>
      </p:sp>
    </p:spTree>
    <p:extLst>
      <p:ext uri="{BB962C8B-B14F-4D97-AF65-F5344CB8AC3E}">
        <p14:creationId xmlns:p14="http://schemas.microsoft.com/office/powerpoint/2010/main" val="39732654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25725" y="117475"/>
            <a:ext cx="3959225" cy="2968625"/>
          </a:xfrm>
        </p:spPr>
      </p:sp>
      <p:sp>
        <p:nvSpPr>
          <p:cNvPr id="3" name="Notizenplatzhalter 2"/>
          <p:cNvSpPr>
            <a:spLocks noGrp="1"/>
          </p:cNvSpPr>
          <p:nvPr>
            <p:ph type="body" idx="1"/>
          </p:nvPr>
        </p:nvSpPr>
        <p:spPr>
          <a:xfrm>
            <a:off x="209320" y="3109999"/>
            <a:ext cx="8725359" cy="3086100"/>
          </a:xfrm>
        </p:spPr>
        <p:txBody>
          <a:bodyPr/>
          <a:lstStyle/>
          <a:p>
            <a:r>
              <a:rPr lang="de-DE" b="1" i="0" u="sng" dirty="0"/>
              <a:t>Die vier Phasen der Projektentwicklung</a:t>
            </a:r>
          </a:p>
          <a:p>
            <a:r>
              <a:rPr lang="de-DE" b="0" i="0" u="none" dirty="0"/>
              <a:t>Jedes Projekt, egal wie unterschiedlich die Fragestellung oder das Problem sein können, durchlaufen ähnliche Phasen. Zu Beginn steht die Problemanalyse, anhand dieser dann die Idee entwickelt wird. Ist die grobe Idee gefunden, geht es an die Umsetzung und anschließend wird der Erfolg anhand einer Evaluation gemessen. Damit ein Projekt erfolgreich verlaufen kann, sollte jeder Arbeits- und Projektphase genügend Aufmerksamkeit geschenkt werden. </a:t>
            </a:r>
          </a:p>
          <a:p>
            <a:r>
              <a:rPr lang="de-DE" b="1" i="0" u="none" dirty="0"/>
              <a:t>Hinweis: </a:t>
            </a:r>
            <a:r>
              <a:rPr lang="de-DE" b="0" i="0" u="none" dirty="0"/>
              <a:t>Anhand der Beispielfragen (Folie) können Sie Ihren Mobilitätsworkshop aufbauen oder die Fragestellungen entsprechend ihrer Wünsche anpassen.</a:t>
            </a:r>
          </a:p>
          <a:p>
            <a:r>
              <a:rPr lang="de-DE" b="1" i="0" u="none" dirty="0"/>
              <a:t>Erläuterung der vier Phasen</a:t>
            </a:r>
            <a:r>
              <a:rPr lang="de-DE" b="0" i="0" u="none" dirty="0"/>
              <a:t>:</a:t>
            </a:r>
          </a:p>
          <a:p>
            <a:pPr marL="171450" indent="-171450">
              <a:buFont typeface="Arial" panose="020B0604020202020204" pitchFamily="34" charset="0"/>
              <a:buChar char="•"/>
            </a:pPr>
            <a:r>
              <a:rPr lang="de-DE" b="1" dirty="0"/>
              <a:t>Analyse:</a:t>
            </a:r>
          </a:p>
          <a:p>
            <a:pPr marL="628650" lvl="1" indent="-171450">
              <a:buFont typeface="Arial" panose="020B0604020202020204" pitchFamily="34" charset="0"/>
              <a:buChar char="•"/>
            </a:pPr>
            <a:r>
              <a:rPr lang="de-DE" dirty="0"/>
              <a:t>In dieser Phase wird das Problem oder der Bedarf, den das Projekt lösen oder adressieren soll, sorgfältig untersucht. Es werden relevante Daten und Informationen gesammelt, um ein umfassendes Verständnis für die Situation zu entwickeln. </a:t>
            </a:r>
          </a:p>
          <a:p>
            <a:pPr marL="628650" lvl="1" indent="-171450">
              <a:buFont typeface="Arial" panose="020B0604020202020204" pitchFamily="34" charset="0"/>
              <a:buChar char="•"/>
            </a:pPr>
            <a:r>
              <a:rPr lang="de-DE" dirty="0"/>
              <a:t>Ziele und Erfolgskriterien werden definiert.</a:t>
            </a:r>
          </a:p>
          <a:p>
            <a:pPr marL="171450" indent="-171450">
              <a:buFont typeface="Arial" panose="020B0604020202020204" pitchFamily="34" charset="0"/>
              <a:buChar char="•"/>
            </a:pPr>
            <a:r>
              <a:rPr lang="de-DE" b="1" dirty="0"/>
              <a:t>Ideenentwicklung:</a:t>
            </a:r>
            <a:endParaRPr lang="de-DE" dirty="0"/>
          </a:p>
          <a:p>
            <a:pPr marL="628650" lvl="1" indent="-171450">
              <a:buFont typeface="Arial" panose="020B0604020202020204" pitchFamily="34" charset="0"/>
              <a:buChar char="•"/>
            </a:pPr>
            <a:r>
              <a:rPr lang="de-DE" dirty="0"/>
              <a:t>In dieser Phase werden kreative Lösungsansätze entwickelt, um das identifizierte Problem anzugehen.</a:t>
            </a:r>
          </a:p>
          <a:p>
            <a:pPr marL="628650" lvl="1" indent="-171450">
              <a:buFont typeface="Arial" panose="020B0604020202020204" pitchFamily="34" charset="0"/>
              <a:buChar char="•"/>
            </a:pPr>
            <a:r>
              <a:rPr lang="de-DE" dirty="0"/>
              <a:t>Die Ideen können aus Brainstorming-Sitzungen, Expertengesprächen, Forschung und anderen Quellen stammen.</a:t>
            </a:r>
          </a:p>
          <a:p>
            <a:pPr marL="628650" lvl="1" indent="-171450">
              <a:buFont typeface="Arial" panose="020B0604020202020204" pitchFamily="34" charset="0"/>
              <a:buChar char="•"/>
            </a:pPr>
            <a:r>
              <a:rPr lang="de-DE" dirty="0"/>
              <a:t>Es werden verschiedene Ansätze bewertet und ausgewählt, um die Projektziele am besten zu erreichen.</a:t>
            </a:r>
          </a:p>
          <a:p>
            <a:pPr marL="628650" lvl="1" indent="-171450">
              <a:buFont typeface="Arial" panose="020B0604020202020204" pitchFamily="34" charset="0"/>
              <a:buChar char="•"/>
            </a:pPr>
            <a:r>
              <a:rPr lang="de-DE" dirty="0"/>
              <a:t>Ein Projektplan wird entwickelt, der die Aufgaben, Verantwortlichkeiten und den Zeitrahmen für die Umsetzung festlegt.</a:t>
            </a:r>
          </a:p>
          <a:p>
            <a:r>
              <a:rPr lang="de-DE" b="1" dirty="0"/>
              <a:t>Umsetzung:</a:t>
            </a:r>
            <a:endParaRPr lang="de-DE" dirty="0"/>
          </a:p>
          <a:p>
            <a:pPr marL="628650" lvl="1" indent="-171450">
              <a:buFont typeface="Arial" panose="020B0604020202020204" pitchFamily="34" charset="0"/>
              <a:buChar char="•"/>
            </a:pPr>
            <a:r>
              <a:rPr lang="de-DE" dirty="0"/>
              <a:t>In dieser Phase wird der Projektplan in die Tat umgesetzt.</a:t>
            </a:r>
          </a:p>
          <a:p>
            <a:pPr marL="628650" lvl="1" indent="-171450">
              <a:buFont typeface="Arial" panose="020B0604020202020204" pitchFamily="34" charset="0"/>
              <a:buChar char="•"/>
            </a:pPr>
            <a:r>
              <a:rPr lang="de-DE" dirty="0"/>
              <a:t>Die erforderlichen Ressourcen, sei es Personal, Technologie oder Materialien, werden mobilisiert und eingesetzt.</a:t>
            </a:r>
          </a:p>
          <a:p>
            <a:pPr marL="628650" lvl="1" indent="-171450">
              <a:buFont typeface="Arial" panose="020B0604020202020204" pitchFamily="34" charset="0"/>
              <a:buChar char="•"/>
            </a:pPr>
            <a:r>
              <a:rPr lang="de-DE" dirty="0"/>
              <a:t>Die verschiedenen Projektaktivitäten werden koordiniert und überwacht, um sicherzustellen, dass das Projekt im Zeitplan und im Rahmen des Budgets bleibt.</a:t>
            </a:r>
          </a:p>
          <a:p>
            <a:pPr marL="628650" lvl="1" indent="-171450">
              <a:buFont typeface="Arial" panose="020B0604020202020204" pitchFamily="34" charset="0"/>
              <a:buChar char="•"/>
            </a:pPr>
            <a:r>
              <a:rPr lang="de-DE" dirty="0"/>
              <a:t>Die Kommunikation und Zusammenarbeit zwischen den Teammitgliedern und Stakeholdern sind entscheidend, um den Erfolg sicherzustellen.</a:t>
            </a:r>
          </a:p>
          <a:p>
            <a:r>
              <a:rPr lang="de-DE" b="1" dirty="0"/>
              <a:t>Evaluation:</a:t>
            </a:r>
            <a:endParaRPr lang="de-DE" dirty="0"/>
          </a:p>
          <a:p>
            <a:pPr marL="628650" lvl="1" indent="-171450">
              <a:buFont typeface="Arial" panose="020B0604020202020204" pitchFamily="34" charset="0"/>
              <a:buChar char="•"/>
            </a:pPr>
            <a:r>
              <a:rPr lang="de-DE" dirty="0"/>
              <a:t>Nach Abschluss der Umsetzungsphase erfolgt die Evaluationsphase, in der das Projekt auf seine Wirksamkeit und Erfüllung der Ziele hin überprüft wird.</a:t>
            </a:r>
          </a:p>
          <a:p>
            <a:pPr marL="628650" lvl="1" indent="-171450">
              <a:buFont typeface="Arial" panose="020B0604020202020204" pitchFamily="34" charset="0"/>
              <a:buChar char="•"/>
            </a:pPr>
            <a:r>
              <a:rPr lang="de-DE" dirty="0"/>
              <a:t>Die Ergebnisse des Projekts werden bewertet, und es wird überprüft, ob die Ziele erreicht wurden.</a:t>
            </a:r>
          </a:p>
          <a:p>
            <a:pPr marL="628650" lvl="1" indent="-171450">
              <a:buFont typeface="Arial" panose="020B0604020202020204" pitchFamily="34" charset="0"/>
              <a:buChar char="•"/>
            </a:pPr>
            <a:r>
              <a:rPr lang="de-DE" dirty="0"/>
              <a:t>Feedback von Stakeholdern und Beteiligten wird gesammelt und analysiert.</a:t>
            </a:r>
          </a:p>
          <a:p>
            <a:pPr marL="628650" lvl="1" indent="-171450">
              <a:buFont typeface="Arial" panose="020B0604020202020204" pitchFamily="34" charset="0"/>
              <a:buChar char="•"/>
            </a:pPr>
            <a:r>
              <a:rPr lang="de-DE" dirty="0"/>
              <a:t>Die </a:t>
            </a:r>
            <a:r>
              <a:rPr lang="de-DE" dirty="0" err="1"/>
              <a:t>Lessons</a:t>
            </a:r>
            <a:r>
              <a:rPr lang="de-DE" dirty="0"/>
              <a:t> </a:t>
            </a:r>
            <a:r>
              <a:rPr lang="de-DE" dirty="0" err="1"/>
              <a:t>Learned</a:t>
            </a:r>
            <a:r>
              <a:rPr lang="de-DE" dirty="0"/>
              <a:t> werden dokumentiert, um zukünftige Projekte zu verbessern.</a:t>
            </a:r>
          </a:p>
          <a:p>
            <a:pPr marL="628650" lvl="1" indent="-171450">
              <a:buFont typeface="Arial" panose="020B0604020202020204" pitchFamily="34" charset="0"/>
              <a:buChar char="•"/>
            </a:pPr>
            <a:r>
              <a:rPr lang="de-DE" dirty="0"/>
              <a:t>Eine Abschlussbewertung wird durchgeführt, und es werden Empfehlungen für eventuelle Anpassungen oder Weiterentwicklungen des Projekts gegeben.</a:t>
            </a:r>
          </a:p>
          <a:p>
            <a:endParaRPr lang="de-DE" dirty="0"/>
          </a:p>
          <a:p>
            <a:r>
              <a:rPr lang="de-DE" dirty="0"/>
              <a:t>Diese vier Phasen der Projektentwicklung bilden einen zyklischen Prozess, der es ermöglicht, Projekte effizient zu planen, durchzuführen, zu überwachen und kontinuierlich zu verbessern.</a:t>
            </a:r>
          </a:p>
          <a:p>
            <a:endParaRPr lang="de-DE" b="0" i="0" u="none" dirty="0"/>
          </a:p>
          <a:p>
            <a:endParaRPr lang="de-DE" b="0" i="0" u="none" dirty="0"/>
          </a:p>
        </p:txBody>
      </p:sp>
      <p:sp>
        <p:nvSpPr>
          <p:cNvPr id="4" name="Foliennummernplatzhalter 3"/>
          <p:cNvSpPr>
            <a:spLocks noGrp="1"/>
          </p:cNvSpPr>
          <p:nvPr>
            <p:ph type="sldNum" sz="quarter" idx="5"/>
          </p:nvPr>
        </p:nvSpPr>
        <p:spPr>
          <a:xfrm>
            <a:off x="5179484" y="6513910"/>
            <a:ext cx="3962400" cy="342900"/>
          </a:xfrm>
          <a:prstGeom prst="rect">
            <a:avLst/>
          </a:prstGeom>
        </p:spPr>
        <p:txBody>
          <a:bodyPr/>
          <a:lstStyle/>
          <a:p>
            <a:fld id="{80BF3E57-BE4F-8A48-91DC-35CCAB44CEB5}" type="slidenum">
              <a:rPr lang="de-DE" smtClean="0"/>
              <a:pPr/>
              <a:t>44</a:t>
            </a:fld>
            <a:endParaRPr lang="de-DE"/>
          </a:p>
        </p:txBody>
      </p:sp>
    </p:spTree>
    <p:extLst>
      <p:ext uri="{BB962C8B-B14F-4D97-AF65-F5344CB8AC3E}">
        <p14:creationId xmlns:p14="http://schemas.microsoft.com/office/powerpoint/2010/main" val="20665982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25725" y="117475"/>
            <a:ext cx="3959225" cy="2968625"/>
          </a:xfrm>
        </p:spPr>
      </p:sp>
      <p:sp>
        <p:nvSpPr>
          <p:cNvPr id="3" name="Notizenplatzhalter 2"/>
          <p:cNvSpPr>
            <a:spLocks noGrp="1"/>
          </p:cNvSpPr>
          <p:nvPr>
            <p:ph type="body" idx="1"/>
          </p:nvPr>
        </p:nvSpPr>
        <p:spPr/>
        <p:txBody>
          <a:bodyPr/>
          <a:lstStyle/>
          <a:p>
            <a:r>
              <a:rPr lang="de-DE" b="1" u="sng" dirty="0"/>
              <a:t>Moderationshinweis:</a:t>
            </a:r>
          </a:p>
          <a:p>
            <a:pPr lvl="0"/>
            <a:r>
              <a:rPr lang="de-DE" b="0" u="none" dirty="0"/>
              <a:t>Je nachdem wie viel Zeit Ihnen für die Projekt/Ideenentwicklung zur Verfügung steht, können Sie eine ausführliche Mobilitätsbefragung vorab durchführen. Ein Beispielfragebogen finden Sie auf der Webseite https://diy.vcd.org/publikationen/broschuere-beruflichen-bildung/methodenkoffer#projektentwicklung.</a:t>
            </a:r>
          </a:p>
          <a:p>
            <a:pPr lvl="0"/>
            <a:r>
              <a:rPr lang="de-DE" b="0" u="none" dirty="0"/>
              <a:t>Sollten Sie vorab nicht ausreichend Zeit für die Befragung und anschließende Auswertung haben, können Sie auch mittels Kartenabfrage die Hauptverkehrsmittel Ihrer </a:t>
            </a:r>
            <a:r>
              <a:rPr lang="de-DE" b="0" u="none" dirty="0" err="1"/>
              <a:t>Workshopteilnehmer</a:t>
            </a:r>
            <a:r>
              <a:rPr lang="de-DE" b="0" u="none" dirty="0"/>
              <a:t>*innen abfragen. Des Weiteren lohnt es sich auch zu fragen, was sie auf ihren alltäglichen Wegen stört. Anhand der täglichen Hindernisse können Sie ermitteln, wo die meisten Probleme liegen, die durch die Projekte gelöst werden können.</a:t>
            </a:r>
          </a:p>
          <a:p>
            <a:pPr lvl="0"/>
            <a:endParaRPr lang="de-DE" b="0" u="none" dirty="0"/>
          </a:p>
          <a:p>
            <a:pPr lvl="0"/>
            <a:r>
              <a:rPr lang="de-DE" b="0" u="none" dirty="0"/>
              <a:t>Empfohlene Methoden für diese Phase:</a:t>
            </a:r>
          </a:p>
          <a:p>
            <a:pPr marL="228600" lvl="0" indent="-228600">
              <a:buFont typeface="+mj-lt"/>
              <a:buAutoNum type="arabicPeriod"/>
            </a:pPr>
            <a:r>
              <a:rPr lang="de-DE" b="0" u="none" dirty="0"/>
              <a:t>Mobilitätsbefragung (Vorbereitungs- und Zeitintensiv)</a:t>
            </a:r>
          </a:p>
          <a:p>
            <a:pPr marL="228600" lvl="0" indent="-228600">
              <a:buFont typeface="+mj-lt"/>
              <a:buAutoNum type="arabicPeriod"/>
            </a:pPr>
            <a:r>
              <a:rPr lang="de-DE" b="0" u="none" dirty="0"/>
              <a:t>Kartenabfrage (Zeitintensiv)</a:t>
            </a:r>
          </a:p>
          <a:p>
            <a:pPr marL="228600" lvl="0" indent="-228600">
              <a:buFont typeface="+mj-lt"/>
              <a:buAutoNum type="arabicPeriod"/>
            </a:pPr>
            <a:r>
              <a:rPr lang="de-DE" b="0" u="none" dirty="0"/>
              <a:t>Eckenspiel (schnell/nicht so aussagekräftig) </a:t>
            </a:r>
          </a:p>
        </p:txBody>
      </p:sp>
      <p:sp>
        <p:nvSpPr>
          <p:cNvPr id="4" name="Foliennummernplatzhalter 3"/>
          <p:cNvSpPr>
            <a:spLocks noGrp="1"/>
          </p:cNvSpPr>
          <p:nvPr>
            <p:ph type="sldNum" sz="quarter" idx="5"/>
          </p:nvPr>
        </p:nvSpPr>
        <p:spPr>
          <a:xfrm>
            <a:off x="5179484" y="6513910"/>
            <a:ext cx="3962400" cy="342900"/>
          </a:xfrm>
          <a:prstGeom prst="rect">
            <a:avLst/>
          </a:prstGeom>
        </p:spPr>
        <p:txBody>
          <a:bodyPr/>
          <a:lstStyle/>
          <a:p>
            <a:fld id="{80BF3E57-BE4F-8A48-91DC-35CCAB44CEB5}" type="slidenum">
              <a:rPr lang="de-DE" smtClean="0"/>
              <a:pPr/>
              <a:t>45</a:t>
            </a:fld>
            <a:endParaRPr lang="de-DE"/>
          </a:p>
        </p:txBody>
      </p:sp>
    </p:spTree>
    <p:extLst>
      <p:ext uri="{BB962C8B-B14F-4D97-AF65-F5344CB8AC3E}">
        <p14:creationId xmlns:p14="http://schemas.microsoft.com/office/powerpoint/2010/main" val="40006618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25725" y="117475"/>
            <a:ext cx="3959225" cy="2968625"/>
          </a:xfrm>
        </p:spPr>
      </p:sp>
      <p:sp>
        <p:nvSpPr>
          <p:cNvPr id="3" name="Notizenplatzhalter 2"/>
          <p:cNvSpPr>
            <a:spLocks noGrp="1"/>
          </p:cNvSpPr>
          <p:nvPr>
            <p:ph type="body" idx="1"/>
          </p:nvPr>
        </p:nvSpPr>
        <p:spPr>
          <a:xfrm>
            <a:off x="249718" y="3086100"/>
            <a:ext cx="8725359" cy="308610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b="1" u="sng" dirty="0"/>
              <a:t>Moderationshinweis:</a:t>
            </a:r>
          </a:p>
          <a:p>
            <a:r>
              <a:rPr lang="de-DE" dirty="0"/>
              <a:t>Basierend auf den Ergebnissen von Phase 1 kann nun mit der Ideenentwicklung (Phase 2) weitergemacht werden. Fassen Sie zu Beginn die Ergebnisse der Analyse zusammen und Beginnen Sie nun mit der </a:t>
            </a:r>
            <a:r>
              <a:rPr lang="de-DE" b="1" dirty="0"/>
              <a:t>Lösungsfindung</a:t>
            </a:r>
            <a:r>
              <a:rPr lang="de-DE" dirty="0"/>
              <a:t>, indem sie anhand einer Fragestellung kreative Ideen sammeln (Brainstorming). Wählen Sie eine lösungsorientierte Fragestellung aus, die am besten auf die genannten Probleme aus Phase 1 passt.</a:t>
            </a:r>
          </a:p>
          <a:p>
            <a:r>
              <a:rPr lang="de-DE" dirty="0"/>
              <a:t>Mögliche Fragestellungen können sein:</a:t>
            </a:r>
          </a:p>
          <a:p>
            <a:pPr marL="171450" indent="-171450">
              <a:buFont typeface="Arial" panose="020B0604020202020204" pitchFamily="34" charset="0"/>
              <a:buChar char="•"/>
            </a:pPr>
            <a:r>
              <a:rPr lang="de-DE" sz="1200" dirty="0">
                <a:cs typeface="Roboto"/>
              </a:rPr>
              <a:t>Welche Angebote/Maßnahmen würden euch helfen, euer Mobilitätsverhalten zu ändern?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dirty="0">
                <a:cs typeface="Roboto"/>
              </a:rPr>
              <a:t>Welche Lösungsvorschläge seht ihr für die genannten Herausforderungen?</a:t>
            </a:r>
          </a:p>
          <a:p>
            <a:pPr marL="0" indent="0">
              <a:buFont typeface="Arial" panose="020B0604020202020204" pitchFamily="34" charset="0"/>
              <a:buNone/>
            </a:pPr>
            <a:endParaRPr lang="de-DE" sz="1200" dirty="0">
              <a:cs typeface="Roboto"/>
            </a:endParaRPr>
          </a:p>
          <a:p>
            <a:pPr marL="0" indent="0">
              <a:buFont typeface="Arial" panose="020B0604020202020204" pitchFamily="34" charset="0"/>
              <a:buNone/>
            </a:pPr>
            <a:r>
              <a:rPr lang="de-DE" sz="1200" dirty="0">
                <a:cs typeface="Roboto"/>
              </a:rPr>
              <a:t>Empfohlene Methoden für Ideenfindung:</a:t>
            </a:r>
          </a:p>
          <a:p>
            <a:pPr marL="171450" indent="-171450">
              <a:buFont typeface="Arial" panose="020B0604020202020204" pitchFamily="34" charset="0"/>
              <a:buChar char="•"/>
            </a:pPr>
            <a:r>
              <a:rPr lang="de-DE" sz="1200" dirty="0">
                <a:cs typeface="Roboto"/>
              </a:rPr>
              <a:t>Kartenabfrage</a:t>
            </a:r>
          </a:p>
          <a:p>
            <a:pPr marL="171450" indent="-171450">
              <a:buFont typeface="Arial" panose="020B0604020202020204" pitchFamily="34" charset="0"/>
              <a:buChar char="•"/>
            </a:pPr>
            <a:r>
              <a:rPr lang="de-DE" sz="1200" dirty="0">
                <a:cs typeface="Roboto"/>
              </a:rPr>
              <a:t>Kopfstandmethode</a:t>
            </a:r>
          </a:p>
          <a:p>
            <a:pPr marL="171450" indent="-171450">
              <a:buFont typeface="Arial" panose="020B0604020202020204" pitchFamily="34" charset="0"/>
              <a:buChar char="•"/>
            </a:pPr>
            <a:r>
              <a:rPr lang="de-DE" sz="1200" dirty="0">
                <a:cs typeface="Roboto"/>
              </a:rPr>
              <a:t>Walt-Disney</a:t>
            </a:r>
          </a:p>
          <a:p>
            <a:pPr marL="171450" indent="-171450">
              <a:buFont typeface="Arial" panose="020B0604020202020204" pitchFamily="34" charset="0"/>
              <a:buChar char="•"/>
            </a:pPr>
            <a:r>
              <a:rPr lang="de-DE" sz="1200" dirty="0">
                <a:cs typeface="Roboto"/>
              </a:rPr>
              <a:t>6-3-5</a:t>
            </a:r>
          </a:p>
          <a:p>
            <a:pPr marL="0" indent="0">
              <a:buFont typeface="Arial" panose="020B0604020202020204" pitchFamily="34" charset="0"/>
              <a:buNone/>
            </a:pPr>
            <a:r>
              <a:rPr lang="de-DE" sz="1200" b="1" dirty="0">
                <a:cs typeface="Roboto"/>
              </a:rPr>
              <a:t>Hinweis: </a:t>
            </a:r>
            <a:r>
              <a:rPr lang="de-DE" sz="1200" dirty="0">
                <a:cs typeface="Roboto"/>
              </a:rPr>
              <a:t>Sollten Sie in Phase 1 die Kartenabfrage gewählt haben, können Sie auch hier die Kartenabfrage erneut anwenden. Nutzen Sie für Phase 1 und 2 jedoch unterschiedliche Kartenfarben.</a:t>
            </a:r>
          </a:p>
          <a:p>
            <a:pPr marL="0" indent="0">
              <a:buFont typeface="Arial" panose="020B0604020202020204" pitchFamily="34" charset="0"/>
              <a:buNone/>
            </a:pPr>
            <a:r>
              <a:rPr lang="de-DE" sz="1200" dirty="0">
                <a:cs typeface="Roboto"/>
              </a:rPr>
              <a:t>Nachdem nun viele verschiedenen Lösungsansätze gesammelt wurden beginnt die Gruppenbildung. Gehen Sie zu Beginn mit Ihrer Gruppe die gesammelten Lösungen durch, werfen Sie unpassende Ideen raus und teilen anschließend die </a:t>
            </a:r>
            <a:r>
              <a:rPr lang="de-DE" sz="1200" dirty="0" err="1">
                <a:cs typeface="Roboto"/>
              </a:rPr>
              <a:t>Workshopteilnehmer</a:t>
            </a:r>
            <a:r>
              <a:rPr lang="de-DE" sz="1200" dirty="0">
                <a:cs typeface="Roboto"/>
              </a:rPr>
              <a:t>*innen in Gruppen auf. Die Anzahl der Gruppen hängt davon ab, wie viele Teilnehmer*innen sie haben und wie viele Ideen ausgearbeitet werden sollen. Im folgenden Schritt sollen die Gruppen nun Ihre Ideen ausarbeiten, indem sie einen Projekt- und Zeitplan ausarbeiten.</a:t>
            </a:r>
          </a:p>
          <a:p>
            <a:pPr marL="0" indent="0">
              <a:buFont typeface="Arial" panose="020B0604020202020204" pitchFamily="34" charset="0"/>
              <a:buNone/>
            </a:pPr>
            <a:endParaRPr lang="de-DE" sz="1200" dirty="0">
              <a:cs typeface="Roboto"/>
            </a:endParaRPr>
          </a:p>
          <a:p>
            <a:pPr marL="0" indent="0">
              <a:buFont typeface="Arial" panose="020B0604020202020204" pitchFamily="34" charset="0"/>
              <a:buNone/>
            </a:pPr>
            <a:r>
              <a:rPr lang="de-DE" sz="1200" dirty="0">
                <a:cs typeface="Roboto"/>
              </a:rPr>
              <a:t>Empfohlene Methode:</a:t>
            </a:r>
          </a:p>
          <a:p>
            <a:pPr marL="171450" indent="-171450">
              <a:buFont typeface="Arial" panose="020B0604020202020204" pitchFamily="34" charset="0"/>
              <a:buChar char="•"/>
            </a:pPr>
            <a:r>
              <a:rPr lang="de-DE" sz="1200" dirty="0">
                <a:cs typeface="Roboto"/>
              </a:rPr>
              <a:t>Klima-Canvas</a:t>
            </a:r>
          </a:p>
          <a:p>
            <a:pPr marL="0" indent="0">
              <a:buFont typeface="Arial" panose="020B0604020202020204" pitchFamily="34" charset="0"/>
              <a:buNone/>
            </a:pPr>
            <a:endParaRPr lang="de-DE" sz="1200" dirty="0">
              <a:cs typeface="Roboto"/>
            </a:endParaRPr>
          </a:p>
          <a:p>
            <a:pPr marL="342900" indent="-342900">
              <a:buFont typeface="Arial" panose="020B0604020202020204" pitchFamily="34" charset="0"/>
              <a:buChar char="•"/>
            </a:pPr>
            <a:endParaRPr lang="de-DE" dirty="0"/>
          </a:p>
        </p:txBody>
      </p:sp>
      <p:sp>
        <p:nvSpPr>
          <p:cNvPr id="4" name="Foliennummernplatzhalter 3"/>
          <p:cNvSpPr>
            <a:spLocks noGrp="1"/>
          </p:cNvSpPr>
          <p:nvPr>
            <p:ph type="sldNum" sz="quarter" idx="5"/>
          </p:nvPr>
        </p:nvSpPr>
        <p:spPr>
          <a:xfrm>
            <a:off x="5179484" y="6513910"/>
            <a:ext cx="3962400" cy="342900"/>
          </a:xfrm>
          <a:prstGeom prst="rect">
            <a:avLst/>
          </a:prstGeom>
        </p:spPr>
        <p:txBody>
          <a:bodyPr/>
          <a:lstStyle/>
          <a:p>
            <a:fld id="{80BF3E57-BE4F-8A48-91DC-35CCAB44CEB5}" type="slidenum">
              <a:rPr lang="de-DE" smtClean="0"/>
              <a:pPr/>
              <a:t>46</a:t>
            </a:fld>
            <a:endParaRPr lang="de-DE"/>
          </a:p>
        </p:txBody>
      </p:sp>
    </p:spTree>
    <p:extLst>
      <p:ext uri="{BB962C8B-B14F-4D97-AF65-F5344CB8AC3E}">
        <p14:creationId xmlns:p14="http://schemas.microsoft.com/office/powerpoint/2010/main" val="262740267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25725" y="117475"/>
            <a:ext cx="3959225" cy="2968625"/>
          </a:xfrm>
        </p:spPr>
      </p:sp>
      <p:sp>
        <p:nvSpPr>
          <p:cNvPr id="3" name="Notizenplatzhalter 2"/>
          <p:cNvSpPr>
            <a:spLocks noGrp="1"/>
          </p:cNvSpPr>
          <p:nvPr>
            <p:ph type="body" idx="1"/>
          </p:nvPr>
        </p:nvSpPr>
        <p:spPr/>
        <p:txBody>
          <a:bodyPr/>
          <a:lstStyle/>
          <a:p>
            <a:r>
              <a:rPr lang="de-DE" b="1" u="sng" dirty="0"/>
              <a:t>Moderationshinweis:</a:t>
            </a:r>
          </a:p>
          <a:p>
            <a:r>
              <a:rPr lang="de-DE" b="0" u="none" dirty="0"/>
              <a:t>Phase 3 – 4 sind Projektphasen, die nicht mehr im Rahmen eines einzelnen Workshops behandelt werden können. Sollten Sie mit ihrem Workshop eine Projektverwirklichung anstreben, ist es wichtig Ihren Teilnehmer*innen dies klar und deutlich zu kommunizieren, Ziele festzulegen und Ansprechpersonen für Rückfragen zur Verfügung zu stellen.</a:t>
            </a:r>
          </a:p>
          <a:p>
            <a:r>
              <a:rPr lang="de-DE" b="0" u="none" dirty="0"/>
              <a:t>Planen Sie zudem regelmäßige Projekt- und Feedbacktreffen ein, damit so ein erfolgreicher Projektabschluss gewährleistet ist. Schulen Sie Ihre </a:t>
            </a:r>
            <a:r>
              <a:rPr lang="de-DE" b="0" u="none" dirty="0" err="1"/>
              <a:t>Workshopteilnehmer</a:t>
            </a:r>
            <a:r>
              <a:rPr lang="de-DE" b="0" u="none" dirty="0"/>
              <a:t>*innen bei Bedarf auch in den wesentlichen Grundlagen des Projektmanagements. </a:t>
            </a:r>
          </a:p>
          <a:p>
            <a:r>
              <a:rPr lang="de-DE" b="0" u="none" dirty="0"/>
              <a:t>Das DIY-Projekt bietet auf Nachfrage weitere Schulungsmaterialien kostenlos an: https://diy.vcd.org/publikationen/schulungsmaterialien </a:t>
            </a:r>
          </a:p>
          <a:p>
            <a:endParaRPr lang="de-DE" b="0" u="none" dirty="0"/>
          </a:p>
        </p:txBody>
      </p:sp>
      <p:sp>
        <p:nvSpPr>
          <p:cNvPr id="4" name="Foliennummernplatzhalter 3"/>
          <p:cNvSpPr>
            <a:spLocks noGrp="1"/>
          </p:cNvSpPr>
          <p:nvPr>
            <p:ph type="sldNum" sz="quarter" idx="5"/>
          </p:nvPr>
        </p:nvSpPr>
        <p:spPr>
          <a:xfrm>
            <a:off x="5179484" y="6513910"/>
            <a:ext cx="3962400" cy="342900"/>
          </a:xfrm>
          <a:prstGeom prst="rect">
            <a:avLst/>
          </a:prstGeom>
        </p:spPr>
        <p:txBody>
          <a:bodyPr/>
          <a:lstStyle/>
          <a:p>
            <a:fld id="{80BF3E57-BE4F-8A48-91DC-35CCAB44CEB5}" type="slidenum">
              <a:rPr lang="de-DE" smtClean="0"/>
              <a:pPr/>
              <a:t>47</a:t>
            </a:fld>
            <a:endParaRPr lang="de-DE"/>
          </a:p>
        </p:txBody>
      </p:sp>
    </p:spTree>
    <p:extLst>
      <p:ext uri="{BB962C8B-B14F-4D97-AF65-F5344CB8AC3E}">
        <p14:creationId xmlns:p14="http://schemas.microsoft.com/office/powerpoint/2010/main" val="8365771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25725" y="117475"/>
            <a:ext cx="3959225" cy="2968625"/>
          </a:xfrm>
        </p:spPr>
      </p:sp>
      <p:sp>
        <p:nvSpPr>
          <p:cNvPr id="3" name="Notizenplatzhalter 2"/>
          <p:cNvSpPr>
            <a:spLocks noGrp="1"/>
          </p:cNvSpPr>
          <p:nvPr>
            <p:ph type="body" idx="1"/>
          </p:nvPr>
        </p:nvSpPr>
        <p:spPr/>
        <p:txBody>
          <a:bodyPr/>
          <a:lstStyle/>
          <a:p>
            <a:r>
              <a:rPr lang="de-DE" b="1" u="sng" dirty="0"/>
              <a:t>Moderationshinweis:</a:t>
            </a:r>
          </a:p>
          <a:p>
            <a:r>
              <a:rPr lang="de-DE" b="0" u="none" dirty="0"/>
              <a:t>Phase 3 – 4 sind Projektphasen, die nicht mehr im Rahmen eines einzelnen Workshops behandelt werden können. Sollten Sie mit ihrem Workshop eine Projektverwirklichung anstreben, ist es wichtig Ihren Teilnehmer*innen dies klar und deutlich zu kommunizieren, Ziele festzulegen und Ansprechpersonen für Rückfragen zur Verfügung zu stellen.</a:t>
            </a:r>
          </a:p>
          <a:p>
            <a:r>
              <a:rPr lang="de-DE" b="0" u="none" dirty="0"/>
              <a:t>Planen Sie zudem regelmäßige Projekt- und Feedbacktreffen ein, damit so ein erfolgreicher Projektabschluss gewährleistet ist. Schulen Sie Ihre </a:t>
            </a:r>
            <a:r>
              <a:rPr lang="de-DE" b="0" u="none" dirty="0" err="1"/>
              <a:t>Workshopteilnehmer</a:t>
            </a:r>
            <a:r>
              <a:rPr lang="de-DE" b="0" u="none" dirty="0"/>
              <a:t>*innen bei Bedarf auch in den wesentlichen Grundlagen des Projektmanagements. </a:t>
            </a:r>
          </a:p>
          <a:p>
            <a:r>
              <a:rPr lang="de-DE" b="0" u="none" dirty="0"/>
              <a:t>Das DIY-Projekt bietet auf Nachfrage weitere Schulungsmaterialien kostenlos an: https://diy.vcd.org/publikationen/schulungsmaterialien </a:t>
            </a:r>
          </a:p>
          <a:p>
            <a:endParaRPr lang="de-DE" b="0" u="none" dirty="0"/>
          </a:p>
        </p:txBody>
      </p:sp>
      <p:sp>
        <p:nvSpPr>
          <p:cNvPr id="4" name="Foliennummernplatzhalter 3"/>
          <p:cNvSpPr>
            <a:spLocks noGrp="1"/>
          </p:cNvSpPr>
          <p:nvPr>
            <p:ph type="sldNum" sz="quarter" idx="5"/>
          </p:nvPr>
        </p:nvSpPr>
        <p:spPr>
          <a:xfrm>
            <a:off x="5179484" y="6513910"/>
            <a:ext cx="3962400" cy="342900"/>
          </a:xfrm>
          <a:prstGeom prst="rect">
            <a:avLst/>
          </a:prstGeom>
        </p:spPr>
        <p:txBody>
          <a:bodyPr/>
          <a:lstStyle/>
          <a:p>
            <a:fld id="{80BF3E57-BE4F-8A48-91DC-35CCAB44CEB5}" type="slidenum">
              <a:rPr lang="de-DE" smtClean="0"/>
              <a:pPr/>
              <a:t>48</a:t>
            </a:fld>
            <a:endParaRPr lang="de-DE"/>
          </a:p>
        </p:txBody>
      </p:sp>
    </p:spTree>
    <p:extLst>
      <p:ext uri="{BB962C8B-B14F-4D97-AF65-F5344CB8AC3E}">
        <p14:creationId xmlns:p14="http://schemas.microsoft.com/office/powerpoint/2010/main" val="39325022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25725" y="117475"/>
            <a:ext cx="3959225" cy="2968625"/>
          </a:xfrm>
        </p:spPr>
      </p:sp>
      <p:sp>
        <p:nvSpPr>
          <p:cNvPr id="3" name="Notizenplatzhal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b="1" u="sng" dirty="0"/>
              <a:t>Hinweis: </a:t>
            </a:r>
          </a:p>
          <a:p>
            <a:pPr marL="0" marR="0" lvl="0" indent="0" algn="l" defTabSz="457200" rtl="0" eaLnBrk="1" fontAlgn="auto" latinLnBrk="0" hangingPunct="1">
              <a:lnSpc>
                <a:spcPct val="100000"/>
              </a:lnSpc>
              <a:spcBef>
                <a:spcPts val="0"/>
              </a:spcBef>
              <a:spcAft>
                <a:spcPts val="0"/>
              </a:spcAft>
              <a:buClrTx/>
              <a:buSzTx/>
              <a:buFontTx/>
              <a:buNone/>
              <a:tabLst/>
              <a:defRPr/>
            </a:pPr>
            <a:r>
              <a:rPr lang="de-DE" dirty="0"/>
              <a:t>Schreiben Sie uns jederzeit gerne an. Wir freuen uns über jede Rückmeldung und Feedback.</a:t>
            </a:r>
          </a:p>
          <a:p>
            <a:pPr marL="0" marR="0" lvl="0" indent="0" algn="l" defTabSz="4572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457200" rtl="0" eaLnBrk="1" fontAlgn="auto" latinLnBrk="0" hangingPunct="1">
              <a:lnSpc>
                <a:spcPct val="100000"/>
              </a:lnSpc>
              <a:spcBef>
                <a:spcPts val="0"/>
              </a:spcBef>
              <a:spcAft>
                <a:spcPts val="0"/>
              </a:spcAft>
              <a:buClrTx/>
              <a:buSzTx/>
              <a:buFontTx/>
              <a:buNone/>
              <a:tabLst/>
              <a:defRPr/>
            </a:pPr>
            <a:r>
              <a:rPr lang="de-DE" b="1" dirty="0"/>
              <a:t>Kontaktmöglichkeiten: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diy@vcd.org</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dirty="0">
                <a:solidFill>
                  <a:schemeClr val="tx2"/>
                </a:solidFill>
                <a:latin typeface="Roboto" panose="02000000000000000000" pitchFamily="2" charset="0"/>
                <a:ea typeface="Roboto" panose="02000000000000000000" pitchFamily="2" charset="0"/>
                <a:cs typeface="Roboto" panose="02000000000000000000" pitchFamily="2" charset="0"/>
              </a:rPr>
              <a:t>@vcd_ev</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diy.vcd.org</a:t>
            </a:r>
          </a:p>
        </p:txBody>
      </p:sp>
      <p:sp>
        <p:nvSpPr>
          <p:cNvPr id="4" name="Foliennummernplatzhalter 3"/>
          <p:cNvSpPr>
            <a:spLocks noGrp="1"/>
          </p:cNvSpPr>
          <p:nvPr>
            <p:ph type="sldNum" sz="quarter" idx="5"/>
          </p:nvPr>
        </p:nvSpPr>
        <p:spPr>
          <a:xfrm>
            <a:off x="5179484" y="6513910"/>
            <a:ext cx="3962400" cy="342900"/>
          </a:xfrm>
          <a:prstGeom prst="rect">
            <a:avLst/>
          </a:prstGeom>
        </p:spPr>
        <p:txBody>
          <a:bodyPr/>
          <a:lstStyle/>
          <a:p>
            <a:fld id="{80BF3E57-BE4F-8A48-91DC-35CCAB44CEB5}" type="slidenum">
              <a:rPr lang="de-DE" smtClean="0"/>
              <a:pPr/>
              <a:t>49</a:t>
            </a:fld>
            <a:endParaRPr lang="de-DE"/>
          </a:p>
        </p:txBody>
      </p:sp>
    </p:spTree>
    <p:extLst>
      <p:ext uri="{BB962C8B-B14F-4D97-AF65-F5344CB8AC3E}">
        <p14:creationId xmlns:p14="http://schemas.microsoft.com/office/powerpoint/2010/main" val="22047748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25725" y="117475"/>
            <a:ext cx="3959225" cy="2968625"/>
          </a:xfrm>
        </p:spPr>
      </p:sp>
      <p:sp>
        <p:nvSpPr>
          <p:cNvPr id="3" name="Notizenplatzhalter 2"/>
          <p:cNvSpPr>
            <a:spLocks noGrp="1"/>
          </p:cNvSpPr>
          <p:nvPr>
            <p:ph type="body" idx="1"/>
          </p:nvPr>
        </p:nvSpPr>
        <p:spPr/>
        <p:txBody>
          <a:bodyPr/>
          <a:lstStyle/>
          <a:p>
            <a:r>
              <a:rPr lang="de-DE" b="1" u="sng" dirty="0"/>
              <a:t>Das DIY-Förderungspaket</a:t>
            </a:r>
          </a:p>
          <a:p>
            <a:pPr marL="171450" indent="-171450">
              <a:buFont typeface="Arial" panose="020B0604020202020204" pitchFamily="34" charset="0"/>
              <a:buChar char="•"/>
            </a:pPr>
            <a:r>
              <a:rPr lang="de-DE" dirty="0"/>
              <a:t>Für Auszubildende und Studierende, die bereits eine Projektidee haben und diese gemeinsam mit ihren Ausbildungseinrichtungen umsetzen möchten bietet das Projekt „DIY“ ein folgendes Förderungspaket an.</a:t>
            </a:r>
          </a:p>
          <a:p>
            <a:pPr marL="628650" lvl="1" indent="-171450">
              <a:buFont typeface="Arial" panose="020B0604020202020204" pitchFamily="34" charset="0"/>
              <a:buChar char="•"/>
            </a:pPr>
            <a:r>
              <a:rPr lang="de-DE" dirty="0"/>
              <a:t>Mikroförderung in Höhe von bis zu 1.000 €</a:t>
            </a:r>
          </a:p>
          <a:p>
            <a:pPr marL="628650" lvl="1" indent="-171450">
              <a:buFont typeface="Arial" panose="020B0604020202020204" pitchFamily="34" charset="0"/>
              <a:buChar char="•"/>
            </a:pPr>
            <a:r>
              <a:rPr lang="de-DE" dirty="0"/>
              <a:t>Betreuung durch zwei Ansprechpartner*innen des Teams</a:t>
            </a:r>
          </a:p>
          <a:p>
            <a:pPr marL="628650" lvl="1" indent="-171450">
              <a:buFont typeface="Arial" panose="020B0604020202020204" pitchFamily="34" charset="0"/>
              <a:buChar char="•"/>
            </a:pPr>
            <a:r>
              <a:rPr lang="de-DE" dirty="0"/>
              <a:t>Schulungen und Weiterbildungen durch das DIY-Team</a:t>
            </a:r>
          </a:p>
          <a:p>
            <a:pPr marL="628650" lvl="1" indent="-171450">
              <a:buFont typeface="Arial" panose="020B0604020202020204" pitchFamily="34" charset="0"/>
              <a:buChar char="•"/>
            </a:pPr>
            <a:r>
              <a:rPr lang="de-DE" dirty="0"/>
              <a:t>Einladungen zu Konferenzen und Projekttreffen</a:t>
            </a:r>
          </a:p>
          <a:p>
            <a:pPr marL="628650" lvl="1" indent="-171450">
              <a:buFont typeface="Arial" panose="020B0604020202020204" pitchFamily="34" charset="0"/>
              <a:buChar char="•"/>
            </a:pPr>
            <a:r>
              <a:rPr lang="de-DE" dirty="0"/>
              <a:t>Vernetzung mit weiteren Akteuren</a:t>
            </a:r>
          </a:p>
          <a:p>
            <a:pPr marL="628650" lvl="1" indent="-171450">
              <a:buFont typeface="Arial" panose="020B0604020202020204" pitchFamily="34" charset="0"/>
              <a:buChar char="•"/>
            </a:pPr>
            <a:r>
              <a:rPr lang="de-DE" dirty="0"/>
              <a:t>Zertifizierung der erlernten Fähigkeiten</a:t>
            </a:r>
          </a:p>
          <a:p>
            <a:pPr marL="628650" lvl="1" indent="-171450">
              <a:buFont typeface="Arial" panose="020B0604020202020204" pitchFamily="34" charset="0"/>
              <a:buChar char="•"/>
            </a:pPr>
            <a:endParaRPr lang="de-DE" dirty="0"/>
          </a:p>
          <a:p>
            <a:pPr marL="0" lvl="0" indent="0">
              <a:buFont typeface="Arial" panose="020B0604020202020204" pitchFamily="34" charset="0"/>
              <a:buNone/>
            </a:pPr>
            <a:r>
              <a:rPr lang="de-DE" b="1" dirty="0"/>
              <a:t>Noch keine konkrete Idee?</a:t>
            </a:r>
          </a:p>
          <a:p>
            <a:pPr marL="171450" lvl="0" indent="-171450">
              <a:buFont typeface="Arial" panose="020B0604020202020204" pitchFamily="34" charset="0"/>
              <a:buChar char="•"/>
            </a:pPr>
            <a:r>
              <a:rPr lang="de-DE" b="0" dirty="0"/>
              <a:t>Das Projektteam von DIY bietet auch Workshops und Bildungsveranstaltungen an, mit dem Ziel anschließend eigene Projektideen zu entwickeln.</a:t>
            </a:r>
          </a:p>
          <a:p>
            <a:pPr marL="0" lvl="0" indent="0">
              <a:buFont typeface="Arial" panose="020B0604020202020204" pitchFamily="34" charset="0"/>
              <a:buNone/>
            </a:pPr>
            <a:endParaRPr lang="de-DE" b="0" dirty="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b="0" dirty="0">
                <a:sym typeface="Wingdings" panose="05000000000000000000" pitchFamily="2" charset="2"/>
              </a:rPr>
              <a:t> Mehr Informationen: </a:t>
            </a:r>
            <a:r>
              <a:rPr lang="de-DE" sz="1200" b="1" kern="1200" dirty="0">
                <a:solidFill>
                  <a:schemeClr val="tx1"/>
                </a:solidFill>
                <a:effectLst/>
                <a:latin typeface="+mn-lt"/>
                <a:ea typeface="+mn-ea"/>
                <a:cs typeface="+mn-cs"/>
              </a:rPr>
              <a:t>diy.vcd.org</a:t>
            </a:r>
          </a:p>
          <a:p>
            <a:pPr marL="0" lvl="0" indent="0">
              <a:buFont typeface="Arial" panose="020B0604020202020204" pitchFamily="34" charset="0"/>
              <a:buNone/>
            </a:pPr>
            <a:endParaRPr lang="de-DE" b="0" dirty="0"/>
          </a:p>
          <a:p>
            <a:endParaRPr lang="de-DE" dirty="0"/>
          </a:p>
        </p:txBody>
      </p:sp>
      <p:sp>
        <p:nvSpPr>
          <p:cNvPr id="4" name="Foliennummernplatzhalter 3"/>
          <p:cNvSpPr>
            <a:spLocks noGrp="1"/>
          </p:cNvSpPr>
          <p:nvPr>
            <p:ph type="sldNum" sz="quarter" idx="5"/>
          </p:nvPr>
        </p:nvSpPr>
        <p:spPr>
          <a:xfrm>
            <a:off x="5179484" y="6513910"/>
            <a:ext cx="3962400" cy="342900"/>
          </a:xfrm>
          <a:prstGeom prst="rect">
            <a:avLst/>
          </a:prstGeom>
        </p:spPr>
        <p:txBody>
          <a:bodyPr/>
          <a:lstStyle/>
          <a:p>
            <a:fld id="{80BF3E57-BE4F-8A48-91DC-35CCAB44CEB5}" type="slidenum">
              <a:rPr lang="de-DE" smtClean="0"/>
              <a:pPr/>
              <a:t>5</a:t>
            </a:fld>
            <a:endParaRPr lang="de-DE"/>
          </a:p>
        </p:txBody>
      </p:sp>
    </p:spTree>
    <p:extLst>
      <p:ext uri="{BB962C8B-B14F-4D97-AF65-F5344CB8AC3E}">
        <p14:creationId xmlns:p14="http://schemas.microsoft.com/office/powerpoint/2010/main" val="394576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25725" y="117475"/>
            <a:ext cx="3959225" cy="2968625"/>
          </a:xfrm>
        </p:spPr>
      </p:sp>
      <p:sp>
        <p:nvSpPr>
          <p:cNvPr id="3" name="Notizenplatzhalter 2"/>
          <p:cNvSpPr>
            <a:spLocks noGrp="1"/>
          </p:cNvSpPr>
          <p:nvPr>
            <p:ph type="body" idx="1"/>
          </p:nvPr>
        </p:nvSpPr>
        <p:spPr/>
        <p:txBody>
          <a:bodyPr/>
          <a:lstStyle/>
          <a:p>
            <a:r>
              <a:rPr lang="de-DE" b="1" u="sng" dirty="0"/>
              <a:t>Moderationshinweis: </a:t>
            </a:r>
          </a:p>
          <a:p>
            <a:r>
              <a:rPr lang="de-DE" dirty="0"/>
              <a:t>Stellen Sie das Programm Ihrer Gruppe kurz vor. Gehen Sie auf die einzelnen Punkte ein und stimmen Sie ab, nach welchem der Programmpunkte eine kurze Pause und das Ende des Workshops eingeplant ist. Legen Sie sich Ihren Modulplan bereit, damit Sie einen möglichst guten Überblick auf die Zeit haben. </a:t>
            </a:r>
          </a:p>
          <a:p>
            <a:endParaRPr lang="de-DE" dirty="0"/>
          </a:p>
          <a:p>
            <a:r>
              <a:rPr lang="de-DE" b="1" dirty="0"/>
              <a:t>Hinweis 1: </a:t>
            </a:r>
            <a:r>
              <a:rPr lang="de-DE" dirty="0"/>
              <a:t>Planen Sie bei längeren Workshops kleinere Pausen oder </a:t>
            </a:r>
            <a:r>
              <a:rPr lang="de-DE" dirty="0" err="1"/>
              <a:t>Energizer</a:t>
            </a:r>
            <a:r>
              <a:rPr lang="de-DE" dirty="0"/>
              <a:t> ein.</a:t>
            </a:r>
          </a:p>
          <a:p>
            <a:r>
              <a:rPr lang="de-DE" dirty="0"/>
              <a:t>Eine Auswahl finden Sie auf der Webseite: diy.vcd.org/</a:t>
            </a:r>
            <a:r>
              <a:rPr lang="de-DE" dirty="0" err="1"/>
              <a:t>methodenkoffer</a:t>
            </a:r>
            <a:endParaRPr lang="de-DE" dirty="0"/>
          </a:p>
          <a:p>
            <a:endParaRPr lang="de-DE" dirty="0"/>
          </a:p>
          <a:p>
            <a:r>
              <a:rPr lang="de-DE" b="1" dirty="0"/>
              <a:t>Hinweis 2 (wichtig!): </a:t>
            </a:r>
            <a:r>
              <a:rPr lang="de-DE" dirty="0"/>
              <a:t>Die Gruppenarbeitsphase gestalten Sie entsprechend Ihrer Wünsche. Aus diesem Grund enthält die Präsentation nur noch Platzhalterfolien, die Sie vor Beginn Ihres Workshops selbst gestalten können. Auf unserer Webseite finden Sie zahlreiche Methoden, die Sie für Ihre Gruppenarbeit verwenden können.</a:t>
            </a:r>
          </a:p>
        </p:txBody>
      </p:sp>
      <p:sp>
        <p:nvSpPr>
          <p:cNvPr id="4" name="Foliennummernplatzhalter 3"/>
          <p:cNvSpPr>
            <a:spLocks noGrp="1"/>
          </p:cNvSpPr>
          <p:nvPr>
            <p:ph type="sldNum" sz="quarter" idx="5"/>
          </p:nvPr>
        </p:nvSpPr>
        <p:spPr>
          <a:xfrm>
            <a:off x="5179484" y="6513910"/>
            <a:ext cx="3962400" cy="342900"/>
          </a:xfrm>
          <a:prstGeom prst="rect">
            <a:avLst/>
          </a:prstGeom>
        </p:spPr>
        <p:txBody>
          <a:bodyPr/>
          <a:lstStyle/>
          <a:p>
            <a:fld id="{80BF3E57-BE4F-8A48-91DC-35CCAB44CEB5}" type="slidenum">
              <a:rPr lang="de-DE" smtClean="0"/>
              <a:pPr/>
              <a:t>6</a:t>
            </a:fld>
            <a:endParaRPr lang="de-DE"/>
          </a:p>
        </p:txBody>
      </p:sp>
    </p:spTree>
    <p:extLst>
      <p:ext uri="{BB962C8B-B14F-4D97-AF65-F5344CB8AC3E}">
        <p14:creationId xmlns:p14="http://schemas.microsoft.com/office/powerpoint/2010/main" val="39461065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25725" y="117475"/>
            <a:ext cx="3959225" cy="2968625"/>
          </a:xfrm>
        </p:spPr>
      </p:sp>
      <p:sp>
        <p:nvSpPr>
          <p:cNvPr id="3" name="Notizenplatzhalter 2"/>
          <p:cNvSpPr>
            <a:spLocks noGrp="1"/>
          </p:cNvSpPr>
          <p:nvPr>
            <p:ph type="body" idx="1"/>
          </p:nvPr>
        </p:nvSpPr>
        <p:spPr/>
        <p:txBody>
          <a:bodyPr/>
          <a:lstStyle/>
          <a:p>
            <a:r>
              <a:rPr lang="de-DE" b="1" u="sng" dirty="0"/>
              <a:t>Moderationshinweis: </a:t>
            </a:r>
          </a:p>
          <a:p>
            <a:r>
              <a:rPr lang="de-DE" b="0" u="none" dirty="0"/>
              <a:t>Im folgenden Kapitel geht es darum, der Gruppe einen ersten Eindruck zur Verkehrs- und Mobilitätssituation in Deutschland zu vermitteln. In den folgenden Folien werden einige Fragestellungen eingebunden, die sie entweder als Aufgabe vergeben können oder während Ihres Vortrags offen als Schätzfrage stellen können.</a:t>
            </a:r>
          </a:p>
        </p:txBody>
      </p:sp>
      <p:sp>
        <p:nvSpPr>
          <p:cNvPr id="4" name="Foliennummernplatzhalter 3"/>
          <p:cNvSpPr>
            <a:spLocks noGrp="1"/>
          </p:cNvSpPr>
          <p:nvPr>
            <p:ph type="sldNum" sz="quarter" idx="5"/>
          </p:nvPr>
        </p:nvSpPr>
        <p:spPr>
          <a:xfrm>
            <a:off x="5179484" y="6513910"/>
            <a:ext cx="3962400" cy="342900"/>
          </a:xfrm>
          <a:prstGeom prst="rect">
            <a:avLst/>
          </a:prstGeom>
        </p:spPr>
        <p:txBody>
          <a:bodyPr/>
          <a:lstStyle/>
          <a:p>
            <a:fld id="{80BF3E57-BE4F-8A48-91DC-35CCAB44CEB5}" type="slidenum">
              <a:rPr lang="de-DE" smtClean="0"/>
              <a:pPr/>
              <a:t>7</a:t>
            </a:fld>
            <a:endParaRPr lang="de-DE"/>
          </a:p>
        </p:txBody>
      </p:sp>
    </p:spTree>
    <p:extLst>
      <p:ext uri="{BB962C8B-B14F-4D97-AF65-F5344CB8AC3E}">
        <p14:creationId xmlns:p14="http://schemas.microsoft.com/office/powerpoint/2010/main" val="41073768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25725" y="117475"/>
            <a:ext cx="3959225" cy="2968625"/>
          </a:xfrm>
        </p:spPr>
      </p:sp>
      <p:sp>
        <p:nvSpPr>
          <p:cNvPr id="3" name="Notizenplatzhalter 2"/>
          <p:cNvSpPr>
            <a:spLocks noGrp="1"/>
          </p:cNvSpPr>
          <p:nvPr>
            <p:ph type="body" idx="1"/>
          </p:nvPr>
        </p:nvSpPr>
        <p:spPr/>
        <p:txBody>
          <a:bodyPr/>
          <a:lstStyle/>
          <a:p>
            <a:r>
              <a:rPr lang="de-DE" b="1" u="sng" dirty="0"/>
              <a:t>Moderationshinweis: </a:t>
            </a:r>
          </a:p>
          <a:p>
            <a:r>
              <a:rPr lang="de-DE" b="0" u="none" dirty="0"/>
              <a:t>Nutzen Sie diese Fragen, um mit Ihrer Gruppe erstmalig ins Gespräch zu kommen. Sie können diese Fragen auch als </a:t>
            </a:r>
            <a:r>
              <a:rPr lang="de-DE" b="0" u="none" dirty="0" err="1"/>
              <a:t>Energizer</a:t>
            </a:r>
            <a:r>
              <a:rPr lang="de-DE" b="0" u="none" dirty="0"/>
              <a:t> einplanen, indem Sie beispielsweise das Eckenspiel aus dem Methodenkoffer anwenden. </a:t>
            </a:r>
          </a:p>
        </p:txBody>
      </p:sp>
      <p:sp>
        <p:nvSpPr>
          <p:cNvPr id="4" name="Foliennummernplatzhalter 3"/>
          <p:cNvSpPr>
            <a:spLocks noGrp="1"/>
          </p:cNvSpPr>
          <p:nvPr>
            <p:ph type="sldNum" sz="quarter" idx="5"/>
          </p:nvPr>
        </p:nvSpPr>
        <p:spPr>
          <a:xfrm>
            <a:off x="5179484" y="6513910"/>
            <a:ext cx="3962400" cy="342900"/>
          </a:xfrm>
          <a:prstGeom prst="rect">
            <a:avLst/>
          </a:prstGeom>
        </p:spPr>
        <p:txBody>
          <a:bodyPr/>
          <a:lstStyle/>
          <a:p>
            <a:fld id="{80BF3E57-BE4F-8A48-91DC-35CCAB44CEB5}" type="slidenum">
              <a:rPr lang="de-DE" smtClean="0"/>
              <a:pPr/>
              <a:t>8</a:t>
            </a:fld>
            <a:endParaRPr lang="de-DE"/>
          </a:p>
        </p:txBody>
      </p:sp>
    </p:spTree>
    <p:extLst>
      <p:ext uri="{BB962C8B-B14F-4D97-AF65-F5344CB8AC3E}">
        <p14:creationId xmlns:p14="http://schemas.microsoft.com/office/powerpoint/2010/main" val="22711764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25725" y="117475"/>
            <a:ext cx="3959225" cy="2968625"/>
          </a:xfrm>
        </p:spPr>
      </p:sp>
      <p:sp>
        <p:nvSpPr>
          <p:cNvPr id="3" name="Notizenplatzhalter 2"/>
          <p:cNvSpPr>
            <a:spLocks noGrp="1"/>
          </p:cNvSpPr>
          <p:nvPr>
            <p:ph type="body" idx="1"/>
          </p:nvPr>
        </p:nvSpPr>
        <p:spPr/>
        <p:txBody>
          <a:bodyPr/>
          <a:lstStyle/>
          <a:p>
            <a:r>
              <a:rPr lang="de-DE" sz="1200" b="1" u="sng" kern="1200" dirty="0">
                <a:solidFill>
                  <a:schemeClr val="tx1"/>
                </a:solidFill>
                <a:effectLst/>
                <a:latin typeface="+mn-lt"/>
                <a:ea typeface="+mn-ea"/>
                <a:cs typeface="+mn-cs"/>
              </a:rPr>
              <a:t>Modal Split in Deutschland</a:t>
            </a:r>
          </a:p>
          <a:p>
            <a:r>
              <a:rPr lang="de-DE" sz="1200" kern="1200" dirty="0">
                <a:solidFill>
                  <a:schemeClr val="tx1"/>
                </a:solidFill>
                <a:effectLst/>
                <a:latin typeface="+mn-lt"/>
                <a:ea typeface="+mn-ea"/>
                <a:cs typeface="+mn-cs"/>
              </a:rPr>
              <a:t>Der Modal Split der Wege gibt Aufschluss über den Anteil der Personen, die ihre Wege zu Fuß, per Rad, dem öffentlichen Straßenpersonenverkehr (ÖSPV) oder per motorisiertem Individualverkehr (MIV), d. h. per Pkw oder Motorrad, zurücklegen.</a:t>
            </a:r>
          </a:p>
          <a:p>
            <a:r>
              <a:rPr lang="de-DE" sz="1200" kern="1200" dirty="0">
                <a:solidFill>
                  <a:schemeClr val="tx1"/>
                </a:solidFill>
                <a:effectLst/>
                <a:latin typeface="+mn-lt"/>
                <a:ea typeface="+mn-ea"/>
                <a:cs typeface="+mn-cs"/>
              </a:rPr>
              <a:t> </a:t>
            </a:r>
          </a:p>
          <a:p>
            <a:r>
              <a:rPr lang="de-DE" sz="1200" b="1" kern="1200" dirty="0">
                <a:solidFill>
                  <a:schemeClr val="tx1"/>
                </a:solidFill>
                <a:effectLst/>
                <a:latin typeface="+mn-lt"/>
                <a:ea typeface="+mn-ea"/>
                <a:cs typeface="+mn-cs"/>
              </a:rPr>
              <a:t>Grafik: </a:t>
            </a:r>
            <a:r>
              <a:rPr lang="de-DE" sz="1200" kern="1200" dirty="0">
                <a:solidFill>
                  <a:schemeClr val="tx1"/>
                </a:solidFill>
                <a:effectLst/>
                <a:latin typeface="+mn-lt"/>
                <a:ea typeface="+mn-ea"/>
                <a:cs typeface="+mn-cs"/>
              </a:rPr>
              <a:t>Die Mehrheit aller Wege wird mit dem MIV (= Motorisierter Individualverkehr, d. h. per Pkw oder Motorrad) zurückgelegt.</a:t>
            </a:r>
          </a:p>
          <a:p>
            <a:pPr marL="171450" indent="-171450">
              <a:buFont typeface="Arial" panose="020B0604020202020204" pitchFamily="34" charset="0"/>
              <a:buChar char="•"/>
            </a:pPr>
            <a:r>
              <a:rPr lang="de-DE" sz="1200" kern="1200" dirty="0">
                <a:solidFill>
                  <a:schemeClr val="tx1"/>
                </a:solidFill>
                <a:effectLst/>
                <a:latin typeface="+mn-lt"/>
                <a:ea typeface="+mn-ea"/>
                <a:cs typeface="+mn-cs"/>
              </a:rPr>
              <a:t>Es zeigt sich aktuell eine deutliche Überrepräsentanz des Autos, mehr als die Hälfte der Wege werden mit dem Auto bewältigt.</a:t>
            </a:r>
          </a:p>
          <a:p>
            <a:pPr marL="171450" indent="-171450">
              <a:buFont typeface="Arial" panose="020B0604020202020204" pitchFamily="34" charset="0"/>
              <a:buChar char="•"/>
            </a:pPr>
            <a:r>
              <a:rPr lang="de-DE" sz="1200" kern="1200" dirty="0">
                <a:solidFill>
                  <a:schemeClr val="tx1"/>
                </a:solidFill>
                <a:effectLst/>
                <a:latin typeface="+mn-lt"/>
                <a:ea typeface="+mn-ea"/>
                <a:cs typeface="+mn-cs"/>
              </a:rPr>
              <a:t>Alle anderen Verkehrsmittel werden deutlich weniger genutzt.</a:t>
            </a:r>
            <a:endParaRPr lang="de-DE" sz="1200" dirty="0"/>
          </a:p>
          <a:p>
            <a:r>
              <a:rPr lang="de-DE" sz="1200" dirty="0"/>
              <a:t> </a:t>
            </a:r>
          </a:p>
          <a:p>
            <a:r>
              <a:rPr lang="de-DE" sz="1200" b="1" dirty="0"/>
              <a:t>Wichtig: </a:t>
            </a:r>
            <a:r>
              <a:rPr lang="de-DE" sz="1200" dirty="0"/>
              <a:t>Die Angaben beziehen sich auf den Bundesdurchschnitt, in einzelnen Städten </a:t>
            </a:r>
            <a:r>
              <a:rPr lang="de-DE" sz="1200" b="1" dirty="0"/>
              <a:t>weichen die Zahlen deutlich ab. </a:t>
            </a:r>
          </a:p>
          <a:p>
            <a:endParaRPr lang="de-DE" dirty="0"/>
          </a:p>
        </p:txBody>
      </p:sp>
      <p:sp>
        <p:nvSpPr>
          <p:cNvPr id="4" name="Foliennummernplatzhalter 3"/>
          <p:cNvSpPr>
            <a:spLocks noGrp="1"/>
          </p:cNvSpPr>
          <p:nvPr>
            <p:ph type="sldNum" sz="quarter" idx="5"/>
          </p:nvPr>
        </p:nvSpPr>
        <p:spPr>
          <a:xfrm>
            <a:off x="5179484" y="6513910"/>
            <a:ext cx="3962400" cy="342900"/>
          </a:xfrm>
          <a:prstGeom prst="rect">
            <a:avLst/>
          </a:prstGeom>
        </p:spPr>
        <p:txBody>
          <a:bodyPr/>
          <a:lstStyle/>
          <a:p>
            <a:fld id="{80BF3E57-BE4F-8A48-91DC-35CCAB44CEB5}" type="slidenum">
              <a:rPr lang="de-DE" smtClean="0"/>
              <a:pPr/>
              <a:t>9</a:t>
            </a:fld>
            <a:endParaRPr lang="de-DE"/>
          </a:p>
        </p:txBody>
      </p:sp>
    </p:spTree>
    <p:extLst>
      <p:ext uri="{BB962C8B-B14F-4D97-AF65-F5344CB8AC3E}">
        <p14:creationId xmlns:p14="http://schemas.microsoft.com/office/powerpoint/2010/main" val="21417169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elfolie">
    <p:bg>
      <p:bgPr>
        <a:solidFill>
          <a:schemeClr val="bg1"/>
        </a:solid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998E7EEB-457B-428B-A59F-B5CF3B1524E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19304"/>
            <a:ext cx="9144000" cy="6216977"/>
          </a:xfrm>
          <a:prstGeom prst="rect">
            <a:avLst/>
          </a:prstGeom>
        </p:spPr>
      </p:pic>
      <p:sp>
        <p:nvSpPr>
          <p:cNvPr id="2" name="Titel 1"/>
          <p:cNvSpPr>
            <a:spLocks noGrp="1"/>
          </p:cNvSpPr>
          <p:nvPr>
            <p:ph type="ctrTitle"/>
          </p:nvPr>
        </p:nvSpPr>
        <p:spPr>
          <a:xfrm>
            <a:off x="154743" y="5591881"/>
            <a:ext cx="5474370" cy="683025"/>
          </a:xfrm>
          <a:noFill/>
        </p:spPr>
        <p:txBody>
          <a:bodyPr anchor="t">
            <a:normAutofit/>
          </a:bodyPr>
          <a:lstStyle>
            <a:lvl1pPr algn="l">
              <a:defRPr sz="2800">
                <a:solidFill>
                  <a:schemeClr val="tx2"/>
                </a:solidFill>
              </a:defRPr>
            </a:lvl1pPr>
          </a:lstStyle>
          <a:p>
            <a:r>
              <a:rPr lang="de-DE" dirty="0"/>
              <a:t>Mastertitelformat bearbeiten</a:t>
            </a:r>
          </a:p>
        </p:txBody>
      </p:sp>
      <p:sp>
        <p:nvSpPr>
          <p:cNvPr id="3" name="Untertitel 2"/>
          <p:cNvSpPr>
            <a:spLocks noGrp="1"/>
          </p:cNvSpPr>
          <p:nvPr>
            <p:ph type="subTitle" idx="1"/>
          </p:nvPr>
        </p:nvSpPr>
        <p:spPr>
          <a:xfrm>
            <a:off x="154742" y="6272083"/>
            <a:ext cx="5474371" cy="565072"/>
          </a:xfrm>
          <a:noFill/>
        </p:spPr>
        <p:txBody>
          <a:bodyPr>
            <a:normAutofit/>
          </a:bodyPr>
          <a:lstStyle>
            <a:lvl1pPr marL="0" indent="0" algn="l">
              <a:buNone/>
              <a:defRPr sz="16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Master-Untertitelformat bearbeiten</a:t>
            </a:r>
          </a:p>
        </p:txBody>
      </p:sp>
      <p:pic>
        <p:nvPicPr>
          <p:cNvPr id="8" name="Picture 7" descr="VCD_Logo_Claim-rechts_Digital-RGB_mit_Rahmen.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666421" y="161119"/>
            <a:ext cx="2349499" cy="621500"/>
          </a:xfrm>
          <a:prstGeom prst="rect">
            <a:avLst/>
          </a:prstGeom>
        </p:spPr>
      </p:pic>
      <p:pic>
        <p:nvPicPr>
          <p:cNvPr id="11" name="Grafik 10">
            <a:extLst>
              <a:ext uri="{FF2B5EF4-FFF2-40B4-BE49-F238E27FC236}">
                <a16:creationId xmlns:a16="http://schemas.microsoft.com/office/drawing/2014/main" id="{338B003C-3848-4BE1-A657-91213D12DB8F}"/>
              </a:ext>
            </a:extLst>
          </p:cNvPr>
          <p:cNvPicPr>
            <a:picLocks noChangeAspect="1"/>
          </p:cNvPicPr>
          <p:nvPr userDrawn="1"/>
        </p:nvPicPr>
        <p:blipFill>
          <a:blip r:embed="rId4"/>
          <a:stretch>
            <a:fillRect/>
          </a:stretch>
        </p:blipFill>
        <p:spPr>
          <a:xfrm>
            <a:off x="128082" y="208549"/>
            <a:ext cx="2093158" cy="615026"/>
          </a:xfrm>
          <a:prstGeom prst="rect">
            <a:avLst/>
          </a:prstGeom>
        </p:spPr>
      </p:pic>
    </p:spTree>
    <p:extLst>
      <p:ext uri="{BB962C8B-B14F-4D97-AF65-F5344CB8AC3E}">
        <p14:creationId xmlns:p14="http://schemas.microsoft.com/office/powerpoint/2010/main" val="6934963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anke!">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D3A463B3-CB23-4577-85B7-80CC1790A24B}" type="datetime1">
              <a:rPr lang="de-DE" smtClean="0"/>
              <a:t>03.11.2023</a:t>
            </a:fld>
            <a:endParaRPr lang="de-DE"/>
          </a:p>
        </p:txBody>
      </p:sp>
      <p:sp>
        <p:nvSpPr>
          <p:cNvPr id="4" name="Foliennummernplatzhalter 3"/>
          <p:cNvSpPr>
            <a:spLocks noGrp="1"/>
          </p:cNvSpPr>
          <p:nvPr>
            <p:ph type="sldNum" sz="quarter" idx="12"/>
          </p:nvPr>
        </p:nvSpPr>
        <p:spPr/>
        <p:txBody>
          <a:bodyPr/>
          <a:lstStyle/>
          <a:p>
            <a:fld id="{FDCA9C79-A3EE-AF46-889E-891EB4850505}" type="slidenum">
              <a:rPr lang="de-DE" smtClean="0"/>
              <a:pPr/>
              <a:t>‹Nr.›</a:t>
            </a:fld>
            <a:endParaRPr lang="de-DE"/>
          </a:p>
        </p:txBody>
      </p:sp>
      <p:pic>
        <p:nvPicPr>
          <p:cNvPr id="6" name="Grafik 5" descr="EureAufmerksamkeit.png"/>
          <p:cNvPicPr>
            <a:picLocks noChangeAspect="1"/>
          </p:cNvPicPr>
          <p:nvPr userDrawn="1"/>
        </p:nvPicPr>
        <p:blipFill>
          <a:blip r:embed="rId2"/>
          <a:stretch>
            <a:fillRect/>
          </a:stretch>
        </p:blipFill>
        <p:spPr>
          <a:xfrm>
            <a:off x="3212307" y="3051388"/>
            <a:ext cx="2735617" cy="1082728"/>
          </a:xfrm>
          <a:prstGeom prst="rect">
            <a:avLst/>
          </a:prstGeom>
        </p:spPr>
      </p:pic>
      <p:pic>
        <p:nvPicPr>
          <p:cNvPr id="7" name="Grafik 6">
            <a:extLst>
              <a:ext uri="{FF2B5EF4-FFF2-40B4-BE49-F238E27FC236}">
                <a16:creationId xmlns:a16="http://schemas.microsoft.com/office/drawing/2014/main" id="{01FD8CD3-13F2-43FB-AA86-7DE4DBCAFD42}"/>
              </a:ext>
            </a:extLst>
          </p:cNvPr>
          <p:cNvPicPr>
            <a:picLocks noChangeAspect="1"/>
          </p:cNvPicPr>
          <p:nvPr userDrawn="1"/>
        </p:nvPicPr>
        <p:blipFill>
          <a:blip r:embed="rId3"/>
          <a:stretch>
            <a:fillRect/>
          </a:stretch>
        </p:blipFill>
        <p:spPr>
          <a:xfrm>
            <a:off x="6724611" y="5926910"/>
            <a:ext cx="2349499" cy="690346"/>
          </a:xfrm>
          <a:prstGeom prst="rect">
            <a:avLst/>
          </a:prstGeom>
        </p:spPr>
      </p:pic>
    </p:spTree>
    <p:extLst>
      <p:ext uri="{BB962C8B-B14F-4D97-AF65-F5344CB8AC3E}">
        <p14:creationId xmlns:p14="http://schemas.microsoft.com/office/powerpoint/2010/main" val="31332169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2_Titel und Bild">
    <p:spTree>
      <p:nvGrpSpPr>
        <p:cNvPr id="1" name=""/>
        <p:cNvGrpSpPr/>
        <p:nvPr/>
      </p:nvGrpSpPr>
      <p:grpSpPr>
        <a:xfrm>
          <a:off x="0" y="0"/>
          <a:ext cx="0" cy="0"/>
          <a:chOff x="0" y="0"/>
          <a:chExt cx="0" cy="0"/>
        </a:xfrm>
      </p:grpSpPr>
      <p:sp>
        <p:nvSpPr>
          <p:cNvPr id="12" name="Bildplatzhalter 11"/>
          <p:cNvSpPr>
            <a:spLocks noGrp="1"/>
          </p:cNvSpPr>
          <p:nvPr>
            <p:ph type="pic" sz="quarter" idx="13"/>
          </p:nvPr>
        </p:nvSpPr>
        <p:spPr>
          <a:xfrm>
            <a:off x="0" y="3033715"/>
            <a:ext cx="9144000" cy="3638665"/>
          </a:xfrm>
        </p:spPr>
        <p:txBody>
          <a:bodyPr/>
          <a:lstStyle/>
          <a:p>
            <a:r>
              <a:rPr lang="de-DE"/>
              <a:t>Bild durch Klicken auf Symbol hinzufügen</a:t>
            </a:r>
          </a:p>
        </p:txBody>
      </p:sp>
      <p:sp>
        <p:nvSpPr>
          <p:cNvPr id="4" name="Datumsplatzhalter 3"/>
          <p:cNvSpPr>
            <a:spLocks noGrp="1"/>
          </p:cNvSpPr>
          <p:nvPr>
            <p:ph type="dt" sz="half" idx="10"/>
          </p:nvPr>
        </p:nvSpPr>
        <p:spPr/>
        <p:txBody>
          <a:bodyPr/>
          <a:lstStyle/>
          <a:p>
            <a:r>
              <a:rPr lang="de-DE"/>
              <a:t>4.11.2015</a:t>
            </a:r>
          </a:p>
        </p:txBody>
      </p:sp>
      <p:sp>
        <p:nvSpPr>
          <p:cNvPr id="6" name="Foliennummernplatzhalter 5"/>
          <p:cNvSpPr>
            <a:spLocks noGrp="1"/>
          </p:cNvSpPr>
          <p:nvPr>
            <p:ph type="sldNum" sz="quarter" idx="12"/>
          </p:nvPr>
        </p:nvSpPr>
        <p:spPr/>
        <p:txBody>
          <a:bodyPr/>
          <a:lstStyle/>
          <a:p>
            <a:fld id="{BF0AFD97-2A58-4FE7-967A-0B0C25EBE4E3}" type="slidenum">
              <a:rPr lang="de-DE" smtClean="0"/>
              <a:pPr/>
              <a:t>‹Nr.›</a:t>
            </a:fld>
            <a:endParaRPr lang="de-DE" dirty="0"/>
          </a:p>
        </p:txBody>
      </p:sp>
      <p:sp>
        <p:nvSpPr>
          <p:cNvPr id="7" name="Rechteck 6"/>
          <p:cNvSpPr/>
          <p:nvPr/>
        </p:nvSpPr>
        <p:spPr>
          <a:xfrm>
            <a:off x="561001" y="2669528"/>
            <a:ext cx="4494168" cy="11097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a:p>
        </p:txBody>
      </p:sp>
      <p:sp>
        <p:nvSpPr>
          <p:cNvPr id="9" name="Titel 1"/>
          <p:cNvSpPr>
            <a:spLocks noGrp="1"/>
          </p:cNvSpPr>
          <p:nvPr>
            <p:ph type="title"/>
          </p:nvPr>
        </p:nvSpPr>
        <p:spPr>
          <a:xfrm>
            <a:off x="447761" y="1439503"/>
            <a:ext cx="5922634" cy="1143000"/>
          </a:xfrm>
        </p:spPr>
        <p:txBody>
          <a:bodyPr/>
          <a:lstStyle>
            <a:lvl1pPr>
              <a:defRPr b="1">
                <a:solidFill>
                  <a:schemeClr val="tx2"/>
                </a:solidFill>
              </a:defRPr>
            </a:lvl1pPr>
          </a:lstStyle>
          <a:p>
            <a:r>
              <a:rPr lang="de-DE"/>
              <a:t>Titelmasterformat durch Klicken bearbeiten</a:t>
            </a:r>
            <a:endParaRPr lang="de-DE" dirty="0"/>
          </a:p>
        </p:txBody>
      </p:sp>
      <p:sp>
        <p:nvSpPr>
          <p:cNvPr id="8" name="Textplatzhalter 9"/>
          <p:cNvSpPr>
            <a:spLocks noGrp="1"/>
          </p:cNvSpPr>
          <p:nvPr>
            <p:ph type="body" sz="quarter" idx="14" hasCustomPrompt="1"/>
          </p:nvPr>
        </p:nvSpPr>
        <p:spPr>
          <a:xfrm>
            <a:off x="457200" y="523877"/>
            <a:ext cx="5913438" cy="561975"/>
          </a:xfrm>
        </p:spPr>
        <p:txBody>
          <a:bodyPr>
            <a:normAutofit/>
          </a:bodyPr>
          <a:lstStyle>
            <a:lvl1pPr>
              <a:defRPr sz="2400" cap="small" baseline="0">
                <a:solidFill>
                  <a:schemeClr val="tx1"/>
                </a:solidFill>
              </a:defRPr>
            </a:lvl1pPr>
          </a:lstStyle>
          <a:p>
            <a:pPr lvl="0"/>
            <a:r>
              <a:rPr lang="de-DE" dirty="0"/>
              <a:t>Oberthema einfügen</a:t>
            </a:r>
          </a:p>
        </p:txBody>
      </p:sp>
      <p:sp>
        <p:nvSpPr>
          <p:cNvPr id="13" name="Inhaltsplatzhalter 10"/>
          <p:cNvSpPr>
            <a:spLocks noGrp="1"/>
          </p:cNvSpPr>
          <p:nvPr>
            <p:ph sz="quarter" idx="15" hasCustomPrompt="1"/>
          </p:nvPr>
        </p:nvSpPr>
        <p:spPr>
          <a:xfrm>
            <a:off x="433210" y="6334127"/>
            <a:ext cx="2447925" cy="252413"/>
          </a:xfrm>
        </p:spPr>
        <p:txBody>
          <a:bodyPr>
            <a:noAutofit/>
          </a:bodyPr>
          <a:lstStyle>
            <a:lvl1pPr>
              <a:defRPr sz="1400"/>
            </a:lvl1pPr>
          </a:lstStyle>
          <a:p>
            <a:pPr lvl="0"/>
            <a:r>
              <a:rPr lang="de-DE" dirty="0"/>
              <a:t>Fußnote/Bildunterschrift</a:t>
            </a:r>
          </a:p>
        </p:txBody>
      </p:sp>
    </p:spTree>
    <p:extLst>
      <p:ext uri="{BB962C8B-B14F-4D97-AF65-F5344CB8AC3E}">
        <p14:creationId xmlns:p14="http://schemas.microsoft.com/office/powerpoint/2010/main" val="1365585512"/>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47761" y="1439503"/>
            <a:ext cx="5922634" cy="1143000"/>
          </a:xfrm>
        </p:spPr>
        <p:txBody>
          <a:bodyPr/>
          <a:lstStyle>
            <a:lvl1pPr>
              <a:defRPr b="1">
                <a:solidFill>
                  <a:schemeClr val="tx2"/>
                </a:solidFill>
              </a:defRPr>
            </a:lvl1pPr>
          </a:lstStyle>
          <a:p>
            <a:r>
              <a:rPr lang="de-DE"/>
              <a:t>Titelmasterformat durch Klicken bearbeiten</a:t>
            </a:r>
            <a:endParaRPr lang="de-DE" dirty="0"/>
          </a:p>
        </p:txBody>
      </p:sp>
      <p:sp>
        <p:nvSpPr>
          <p:cNvPr id="4" name="Datumsplatzhalter 3"/>
          <p:cNvSpPr>
            <a:spLocks noGrp="1"/>
          </p:cNvSpPr>
          <p:nvPr>
            <p:ph type="dt" sz="half" idx="10"/>
          </p:nvPr>
        </p:nvSpPr>
        <p:spPr/>
        <p:txBody>
          <a:bodyPr/>
          <a:lstStyle/>
          <a:p>
            <a:r>
              <a:rPr lang="de-DE"/>
              <a:t>4.11.2015</a:t>
            </a:r>
          </a:p>
        </p:txBody>
      </p:sp>
      <p:sp>
        <p:nvSpPr>
          <p:cNvPr id="6" name="Foliennummernplatzhalter 5"/>
          <p:cNvSpPr>
            <a:spLocks noGrp="1"/>
          </p:cNvSpPr>
          <p:nvPr>
            <p:ph type="sldNum" sz="quarter" idx="12"/>
          </p:nvPr>
        </p:nvSpPr>
        <p:spPr/>
        <p:txBody>
          <a:bodyPr/>
          <a:lstStyle/>
          <a:p>
            <a:fld id="{BF0AFD97-2A58-4FE7-967A-0B0C25EBE4E3}" type="slidenum">
              <a:rPr lang="de-DE" smtClean="0"/>
              <a:pPr/>
              <a:t>‹Nr.›</a:t>
            </a:fld>
            <a:endParaRPr lang="de-DE" dirty="0"/>
          </a:p>
        </p:txBody>
      </p:sp>
      <p:sp>
        <p:nvSpPr>
          <p:cNvPr id="7" name="Rechteck 6"/>
          <p:cNvSpPr/>
          <p:nvPr/>
        </p:nvSpPr>
        <p:spPr>
          <a:xfrm>
            <a:off x="561001" y="2669528"/>
            <a:ext cx="4494168" cy="11097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dirty="0"/>
          </a:p>
        </p:txBody>
      </p:sp>
      <p:sp>
        <p:nvSpPr>
          <p:cNvPr id="9" name="Inhaltsplatzhalter 8"/>
          <p:cNvSpPr>
            <a:spLocks noGrp="1"/>
          </p:cNvSpPr>
          <p:nvPr>
            <p:ph sz="quarter" idx="13"/>
          </p:nvPr>
        </p:nvSpPr>
        <p:spPr>
          <a:xfrm>
            <a:off x="457201" y="3106740"/>
            <a:ext cx="6915950" cy="2663825"/>
          </a:xfrm>
        </p:spPr>
        <p:txBody>
          <a:bodyPr/>
          <a:lstStyle>
            <a:lvl1pPr marL="0" indent="0">
              <a:buFontTx/>
              <a:buNone/>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stStyle>
          <a:p>
            <a:pPr lvl="0"/>
            <a:r>
              <a:rPr lang="de-DE"/>
              <a:t>Textmasterformate durch Klicken bearbeiten</a:t>
            </a:r>
          </a:p>
        </p:txBody>
      </p:sp>
      <p:sp>
        <p:nvSpPr>
          <p:cNvPr id="10" name="Textplatzhalter 9"/>
          <p:cNvSpPr>
            <a:spLocks noGrp="1"/>
          </p:cNvSpPr>
          <p:nvPr>
            <p:ph type="body" sz="quarter" idx="14" hasCustomPrompt="1"/>
          </p:nvPr>
        </p:nvSpPr>
        <p:spPr>
          <a:xfrm>
            <a:off x="457200" y="523877"/>
            <a:ext cx="5913438" cy="561975"/>
          </a:xfrm>
        </p:spPr>
        <p:txBody>
          <a:bodyPr>
            <a:normAutofit/>
          </a:bodyPr>
          <a:lstStyle>
            <a:lvl1pPr>
              <a:defRPr sz="2400" cap="small" baseline="0">
                <a:solidFill>
                  <a:schemeClr val="tx1"/>
                </a:solidFill>
              </a:defRPr>
            </a:lvl1pPr>
          </a:lstStyle>
          <a:p>
            <a:pPr lvl="0"/>
            <a:r>
              <a:rPr lang="de-DE" dirty="0"/>
              <a:t>Oberthema einfügen</a:t>
            </a:r>
          </a:p>
        </p:txBody>
      </p:sp>
      <p:sp>
        <p:nvSpPr>
          <p:cNvPr id="11" name="Inhaltsplatzhalter 10"/>
          <p:cNvSpPr>
            <a:spLocks noGrp="1"/>
          </p:cNvSpPr>
          <p:nvPr>
            <p:ph sz="quarter" idx="15" hasCustomPrompt="1"/>
          </p:nvPr>
        </p:nvSpPr>
        <p:spPr>
          <a:xfrm>
            <a:off x="433210" y="6334127"/>
            <a:ext cx="2447925" cy="252413"/>
          </a:xfrm>
        </p:spPr>
        <p:txBody>
          <a:bodyPr>
            <a:noAutofit/>
          </a:bodyPr>
          <a:lstStyle>
            <a:lvl1pPr>
              <a:defRPr sz="1400"/>
            </a:lvl1pPr>
          </a:lstStyle>
          <a:p>
            <a:pPr lvl="0"/>
            <a:r>
              <a:rPr lang="de-DE" dirty="0"/>
              <a:t>Fußnote/Bildunterschrift</a:t>
            </a:r>
          </a:p>
        </p:txBody>
      </p:sp>
    </p:spTree>
    <p:extLst>
      <p:ext uri="{BB962C8B-B14F-4D97-AF65-F5344CB8AC3E}">
        <p14:creationId xmlns:p14="http://schemas.microsoft.com/office/powerpoint/2010/main" val="2595290246"/>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Titelfolie_Layout">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8069C29-7FB2-4100-8658-43EDAD5B31D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
            <a:ext cx="9144000" cy="5206839"/>
          </a:xfrm>
          <a:prstGeom prst="rect">
            <a:avLst/>
          </a:prstGeom>
        </p:spPr>
      </p:pic>
      <p:sp>
        <p:nvSpPr>
          <p:cNvPr id="2" name="Titel 1"/>
          <p:cNvSpPr>
            <a:spLocks noGrp="1"/>
          </p:cNvSpPr>
          <p:nvPr>
            <p:ph type="ctrTitle"/>
          </p:nvPr>
        </p:nvSpPr>
        <p:spPr>
          <a:xfrm>
            <a:off x="180421" y="5350843"/>
            <a:ext cx="7551170" cy="1248097"/>
          </a:xfrm>
          <a:solidFill>
            <a:schemeClr val="bg1"/>
          </a:solidFill>
        </p:spPr>
        <p:txBody>
          <a:bodyPr anchor="t">
            <a:normAutofit/>
          </a:bodyPr>
          <a:lstStyle>
            <a:lvl1pPr algn="l">
              <a:defRPr sz="2800">
                <a:solidFill>
                  <a:schemeClr val="accent1"/>
                </a:solidFill>
              </a:defRPr>
            </a:lvl1pPr>
          </a:lstStyle>
          <a:p>
            <a:r>
              <a:rPr lang="de-DE" dirty="0"/>
              <a:t>Mastertitelformat bearbeiten</a:t>
            </a:r>
          </a:p>
        </p:txBody>
      </p:sp>
      <p:sp>
        <p:nvSpPr>
          <p:cNvPr id="3" name="Untertitel 2"/>
          <p:cNvSpPr>
            <a:spLocks noGrp="1"/>
          </p:cNvSpPr>
          <p:nvPr>
            <p:ph type="subTitle" idx="1"/>
          </p:nvPr>
        </p:nvSpPr>
        <p:spPr>
          <a:xfrm>
            <a:off x="254438" y="5862029"/>
            <a:ext cx="5474371" cy="565072"/>
          </a:xfrm>
          <a:solidFill>
            <a:schemeClr val="bg1"/>
          </a:solidFill>
        </p:spPr>
        <p:txBody>
          <a:bodyPr>
            <a:normAutofit/>
          </a:bodyPr>
          <a:lstStyle>
            <a:lvl1pPr marL="0" indent="0" algn="l">
              <a:buNone/>
              <a:defRPr sz="16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Master-Untertitelformat bearbeiten</a:t>
            </a:r>
          </a:p>
        </p:txBody>
      </p:sp>
      <p:pic>
        <p:nvPicPr>
          <p:cNvPr id="11" name="Bild 10"/>
          <p:cNvPicPr>
            <a:picLocks noChangeAspect="1"/>
          </p:cNvPicPr>
          <p:nvPr userDrawn="1"/>
        </p:nvPicPr>
        <p:blipFill>
          <a:blip r:embed="rId3"/>
          <a:stretch>
            <a:fillRect/>
          </a:stretch>
        </p:blipFill>
        <p:spPr>
          <a:xfrm>
            <a:off x="180421" y="1739900"/>
            <a:ext cx="3454400" cy="1689100"/>
          </a:xfrm>
          <a:prstGeom prst="rect">
            <a:avLst/>
          </a:prstGeom>
        </p:spPr>
      </p:pic>
      <p:sp>
        <p:nvSpPr>
          <p:cNvPr id="14" name="Datumsplatzhalter 3"/>
          <p:cNvSpPr>
            <a:spLocks noGrp="1"/>
          </p:cNvSpPr>
          <p:nvPr>
            <p:ph type="dt" sz="half" idx="2"/>
          </p:nvPr>
        </p:nvSpPr>
        <p:spPr>
          <a:xfrm>
            <a:off x="263356" y="6427447"/>
            <a:ext cx="3970148" cy="365125"/>
          </a:xfrm>
          <a:prstGeom prst="rect">
            <a:avLst/>
          </a:prstGeom>
          <a:solidFill>
            <a:schemeClr val="bg1"/>
          </a:solidFill>
        </p:spPr>
        <p:txBody>
          <a:bodyPr vert="horz" lIns="91440" tIns="45720" rIns="91440" bIns="45720" rtlCol="0" anchor="ctr"/>
          <a:lstStyle>
            <a:lvl1pPr algn="l">
              <a:defRPr sz="1200">
                <a:solidFill>
                  <a:schemeClr val="tx1"/>
                </a:solidFill>
              </a:defRPr>
            </a:lvl1pPr>
          </a:lstStyle>
          <a:p>
            <a:fld id="{14D1C33E-A69E-425F-97D9-94DA8A9A0A05}" type="datetime1">
              <a:rPr lang="de-DE" smtClean="0"/>
              <a:t>03.11.2023</a:t>
            </a:fld>
            <a:endParaRPr lang="de-DE" dirty="0"/>
          </a:p>
        </p:txBody>
      </p:sp>
      <p:pic>
        <p:nvPicPr>
          <p:cNvPr id="9" name="Picture 8" descr="VCD_Logo_Claim-rechts_Digital-RGB_mit_Rahmen.jp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658193" y="137869"/>
            <a:ext cx="2349499" cy="621500"/>
          </a:xfrm>
          <a:prstGeom prst="rect">
            <a:avLst/>
          </a:prstGeom>
        </p:spPr>
      </p:pic>
      <p:pic>
        <p:nvPicPr>
          <p:cNvPr id="10" name="Grafik 9">
            <a:extLst>
              <a:ext uri="{FF2B5EF4-FFF2-40B4-BE49-F238E27FC236}">
                <a16:creationId xmlns:a16="http://schemas.microsoft.com/office/drawing/2014/main" id="{4F790D9E-AACC-40AA-9C38-4C4EA8E07E42}"/>
              </a:ext>
            </a:extLst>
          </p:cNvPr>
          <p:cNvPicPr>
            <a:picLocks noChangeAspect="1"/>
          </p:cNvPicPr>
          <p:nvPr userDrawn="1"/>
        </p:nvPicPr>
        <p:blipFill>
          <a:blip r:embed="rId5"/>
          <a:stretch>
            <a:fillRect/>
          </a:stretch>
        </p:blipFill>
        <p:spPr>
          <a:xfrm>
            <a:off x="6724611" y="5926910"/>
            <a:ext cx="2349499" cy="690346"/>
          </a:xfrm>
          <a:prstGeom prst="rect">
            <a:avLst/>
          </a:prstGeom>
        </p:spPr>
      </p:pic>
    </p:spTree>
    <p:extLst>
      <p:ext uri="{BB962C8B-B14F-4D97-AF65-F5344CB8AC3E}">
        <p14:creationId xmlns:p14="http://schemas.microsoft.com/office/powerpoint/2010/main" val="226673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Titelfolie">
    <p:spTree>
      <p:nvGrpSpPr>
        <p:cNvPr id="1" name=""/>
        <p:cNvGrpSpPr/>
        <p:nvPr/>
      </p:nvGrpSpPr>
      <p:grpSpPr>
        <a:xfrm>
          <a:off x="0" y="0"/>
          <a:ext cx="0" cy="0"/>
          <a:chOff x="0" y="0"/>
          <a:chExt cx="0" cy="0"/>
        </a:xfrm>
      </p:grpSpPr>
      <p:sp>
        <p:nvSpPr>
          <p:cNvPr id="6" name="Rechteck 5"/>
          <p:cNvSpPr/>
          <p:nvPr userDrawn="1"/>
        </p:nvSpPr>
        <p:spPr>
          <a:xfrm>
            <a:off x="0" y="0"/>
            <a:ext cx="9144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a:p>
        </p:txBody>
      </p:sp>
      <p:sp>
        <p:nvSpPr>
          <p:cNvPr id="2" name="Titel 1"/>
          <p:cNvSpPr>
            <a:spLocks noGrp="1"/>
          </p:cNvSpPr>
          <p:nvPr>
            <p:ph type="ctrTitle"/>
          </p:nvPr>
        </p:nvSpPr>
        <p:spPr>
          <a:xfrm>
            <a:off x="376066" y="4282078"/>
            <a:ext cx="5474370" cy="683025"/>
          </a:xfrm>
          <a:noFill/>
        </p:spPr>
        <p:txBody>
          <a:bodyPr anchor="t">
            <a:normAutofit/>
          </a:bodyPr>
          <a:lstStyle>
            <a:lvl1pPr algn="l">
              <a:defRPr sz="2800">
                <a:solidFill>
                  <a:schemeClr val="bg1"/>
                </a:solidFill>
              </a:defRPr>
            </a:lvl1pPr>
          </a:lstStyle>
          <a:p>
            <a:r>
              <a:rPr lang="de-DE" dirty="0"/>
              <a:t>Mastertitelformat bearbeiten</a:t>
            </a:r>
          </a:p>
        </p:txBody>
      </p:sp>
      <p:sp>
        <p:nvSpPr>
          <p:cNvPr id="3" name="Untertitel 2"/>
          <p:cNvSpPr>
            <a:spLocks noGrp="1"/>
          </p:cNvSpPr>
          <p:nvPr>
            <p:ph type="subTitle" idx="1"/>
          </p:nvPr>
        </p:nvSpPr>
        <p:spPr>
          <a:xfrm>
            <a:off x="376065" y="4965101"/>
            <a:ext cx="5474371" cy="565072"/>
          </a:xfrm>
          <a:noFill/>
        </p:spPr>
        <p:txBody>
          <a:bodyPr>
            <a:normAutofit/>
          </a:bodyPr>
          <a:lstStyle>
            <a:lvl1pPr marL="0" indent="0" algn="l">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Master-Untertitelformat bearbeiten</a:t>
            </a:r>
          </a:p>
        </p:txBody>
      </p:sp>
      <p:pic>
        <p:nvPicPr>
          <p:cNvPr id="5" name="Bild 4"/>
          <p:cNvPicPr>
            <a:picLocks noChangeAspect="1"/>
          </p:cNvPicPr>
          <p:nvPr userDrawn="1"/>
        </p:nvPicPr>
        <p:blipFill>
          <a:blip r:embed="rId2"/>
          <a:stretch>
            <a:fillRect/>
          </a:stretch>
        </p:blipFill>
        <p:spPr>
          <a:xfrm>
            <a:off x="476773" y="2541462"/>
            <a:ext cx="3454400" cy="1676400"/>
          </a:xfrm>
          <a:prstGeom prst="rect">
            <a:avLst/>
          </a:prstGeom>
        </p:spPr>
      </p:pic>
      <p:pic>
        <p:nvPicPr>
          <p:cNvPr id="8" name="Picture 7" descr="VCD_Logo_Claim-rechts_Digital-RGB_mit_Rahmen.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372754" y="389163"/>
            <a:ext cx="2349499" cy="621500"/>
          </a:xfrm>
          <a:prstGeom prst="rect">
            <a:avLst/>
          </a:prstGeom>
        </p:spPr>
      </p:pic>
      <p:sp>
        <p:nvSpPr>
          <p:cNvPr id="7" name="Datumsplatzhalter 3">
            <a:extLst>
              <a:ext uri="{FF2B5EF4-FFF2-40B4-BE49-F238E27FC236}">
                <a16:creationId xmlns:a16="http://schemas.microsoft.com/office/drawing/2014/main" id="{4F4548D1-5794-4DD6-8EC5-AD33FDF4239D}"/>
              </a:ext>
            </a:extLst>
          </p:cNvPr>
          <p:cNvSpPr>
            <a:spLocks noGrp="1"/>
          </p:cNvSpPr>
          <p:nvPr>
            <p:ph type="dt" sz="half" idx="2"/>
          </p:nvPr>
        </p:nvSpPr>
        <p:spPr>
          <a:xfrm>
            <a:off x="376065" y="6316649"/>
            <a:ext cx="3970148" cy="365125"/>
          </a:xfrm>
          <a:prstGeom prst="rect">
            <a:avLst/>
          </a:prstGeom>
          <a:solidFill>
            <a:schemeClr val="tx1"/>
          </a:solidFill>
        </p:spPr>
        <p:txBody>
          <a:bodyPr vert="horz" lIns="91440" tIns="45720" rIns="91440" bIns="45720" rtlCol="0" anchor="ctr"/>
          <a:lstStyle>
            <a:lvl1pPr algn="l">
              <a:defRPr sz="1200">
                <a:solidFill>
                  <a:schemeClr val="bg1"/>
                </a:solidFill>
              </a:defRPr>
            </a:lvl1pPr>
          </a:lstStyle>
          <a:p>
            <a:fld id="{14D1C33E-A69E-425F-97D9-94DA8A9A0A05}" type="datetime1">
              <a:rPr lang="de-DE" smtClean="0"/>
              <a:pPr/>
              <a:t>03.11.2023</a:t>
            </a:fld>
            <a:endParaRPr lang="de-DE" dirty="0"/>
          </a:p>
        </p:txBody>
      </p:sp>
    </p:spTree>
    <p:extLst>
      <p:ext uri="{BB962C8B-B14F-4D97-AF65-F5344CB8AC3E}">
        <p14:creationId xmlns:p14="http://schemas.microsoft.com/office/powerpoint/2010/main" val="2290398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47761" y="1439503"/>
            <a:ext cx="5922634" cy="1143000"/>
          </a:xfrm>
        </p:spPr>
        <p:txBody>
          <a:bodyPr/>
          <a:lstStyle>
            <a:lvl1pPr>
              <a:defRPr>
                <a:solidFill>
                  <a:schemeClr val="tx2"/>
                </a:solidFill>
              </a:defRPr>
            </a:lvl1pPr>
          </a:lstStyle>
          <a:p>
            <a:r>
              <a:rPr lang="de-DE" dirty="0"/>
              <a:t>Mastertitelformat bearbeiten</a:t>
            </a:r>
          </a:p>
        </p:txBody>
      </p:sp>
      <p:sp>
        <p:nvSpPr>
          <p:cNvPr id="4" name="Datumsplatzhalter 3"/>
          <p:cNvSpPr>
            <a:spLocks noGrp="1"/>
          </p:cNvSpPr>
          <p:nvPr>
            <p:ph type="dt" sz="half" idx="10"/>
          </p:nvPr>
        </p:nvSpPr>
        <p:spPr/>
        <p:txBody>
          <a:bodyPr/>
          <a:lstStyle/>
          <a:p>
            <a:fld id="{F546FD15-36FF-4867-82FC-ED3944D0853C}" type="datetime1">
              <a:rPr lang="de-DE" smtClean="0"/>
              <a:t>03.11.2023</a:t>
            </a:fld>
            <a:endParaRPr lang="de-DE"/>
          </a:p>
        </p:txBody>
      </p:sp>
      <p:sp>
        <p:nvSpPr>
          <p:cNvPr id="6" name="Foliennummernplatzhalter 5"/>
          <p:cNvSpPr>
            <a:spLocks noGrp="1"/>
          </p:cNvSpPr>
          <p:nvPr>
            <p:ph type="sldNum" sz="quarter" idx="12"/>
          </p:nvPr>
        </p:nvSpPr>
        <p:spPr/>
        <p:txBody>
          <a:bodyPr/>
          <a:lstStyle/>
          <a:p>
            <a:fld id="{FDCA9C79-A3EE-AF46-889E-891EB4850505}" type="slidenum">
              <a:rPr lang="de-DE" smtClean="0"/>
              <a:pPr/>
              <a:t>‹Nr.›</a:t>
            </a:fld>
            <a:endParaRPr lang="de-DE"/>
          </a:p>
        </p:txBody>
      </p:sp>
      <p:sp>
        <p:nvSpPr>
          <p:cNvPr id="7" name="Rechteck 6"/>
          <p:cNvSpPr/>
          <p:nvPr userDrawn="1"/>
        </p:nvSpPr>
        <p:spPr>
          <a:xfrm>
            <a:off x="561001" y="2669528"/>
            <a:ext cx="4494168" cy="11097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a:p>
        </p:txBody>
      </p:sp>
      <p:sp>
        <p:nvSpPr>
          <p:cNvPr id="9" name="Inhaltsplatzhalter 8"/>
          <p:cNvSpPr>
            <a:spLocks noGrp="1"/>
          </p:cNvSpPr>
          <p:nvPr>
            <p:ph sz="quarter" idx="13"/>
          </p:nvPr>
        </p:nvSpPr>
        <p:spPr>
          <a:xfrm>
            <a:off x="457201" y="3106740"/>
            <a:ext cx="6915950" cy="2663825"/>
          </a:xfrm>
        </p:spPr>
        <p:txBody>
          <a:bodyPr/>
          <a:lstStyle>
            <a:lvl1pPr marL="0" indent="0">
              <a:buFontTx/>
              <a:buNone/>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stStyle>
          <a:p>
            <a:pPr lvl="0"/>
            <a:r>
              <a:rPr lang="de-DE" dirty="0"/>
              <a:t>Mastertextformat bearbeiten</a:t>
            </a:r>
          </a:p>
        </p:txBody>
      </p:sp>
      <p:pic>
        <p:nvPicPr>
          <p:cNvPr id="11" name="Grafik 10">
            <a:extLst>
              <a:ext uri="{FF2B5EF4-FFF2-40B4-BE49-F238E27FC236}">
                <a16:creationId xmlns:a16="http://schemas.microsoft.com/office/drawing/2014/main" id="{5EF5BA01-E0FF-445A-8544-82730F396A56}"/>
              </a:ext>
            </a:extLst>
          </p:cNvPr>
          <p:cNvPicPr>
            <a:picLocks noChangeAspect="1"/>
          </p:cNvPicPr>
          <p:nvPr userDrawn="1"/>
        </p:nvPicPr>
        <p:blipFill>
          <a:blip r:embed="rId2"/>
          <a:stretch>
            <a:fillRect/>
          </a:stretch>
        </p:blipFill>
        <p:spPr>
          <a:xfrm>
            <a:off x="6724611" y="5926910"/>
            <a:ext cx="2349499" cy="690346"/>
          </a:xfrm>
          <a:prstGeom prst="rect">
            <a:avLst/>
          </a:prstGeom>
        </p:spPr>
      </p:pic>
    </p:spTree>
    <p:extLst>
      <p:ext uri="{BB962C8B-B14F-4D97-AF65-F5344CB8AC3E}">
        <p14:creationId xmlns:p14="http://schemas.microsoft.com/office/powerpoint/2010/main" val="391502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el und Bild">
    <p:spTree>
      <p:nvGrpSpPr>
        <p:cNvPr id="1" name=""/>
        <p:cNvGrpSpPr/>
        <p:nvPr/>
      </p:nvGrpSpPr>
      <p:grpSpPr>
        <a:xfrm>
          <a:off x="0" y="0"/>
          <a:ext cx="0" cy="0"/>
          <a:chOff x="0" y="0"/>
          <a:chExt cx="0" cy="0"/>
        </a:xfrm>
      </p:grpSpPr>
      <p:sp>
        <p:nvSpPr>
          <p:cNvPr id="12" name="Bildplatzhalter 11"/>
          <p:cNvSpPr>
            <a:spLocks noGrp="1"/>
          </p:cNvSpPr>
          <p:nvPr>
            <p:ph type="pic" sz="quarter" idx="13"/>
          </p:nvPr>
        </p:nvSpPr>
        <p:spPr>
          <a:xfrm>
            <a:off x="0" y="3033715"/>
            <a:ext cx="9144000" cy="3638665"/>
          </a:xfrm>
        </p:spPr>
        <p:txBody>
          <a:bodyPr/>
          <a:lstStyle/>
          <a:p>
            <a:endParaRPr lang="de-DE"/>
          </a:p>
        </p:txBody>
      </p:sp>
      <p:sp>
        <p:nvSpPr>
          <p:cNvPr id="4" name="Datumsplatzhalter 3"/>
          <p:cNvSpPr>
            <a:spLocks noGrp="1"/>
          </p:cNvSpPr>
          <p:nvPr>
            <p:ph type="dt" sz="half" idx="10"/>
          </p:nvPr>
        </p:nvSpPr>
        <p:spPr/>
        <p:txBody>
          <a:bodyPr/>
          <a:lstStyle/>
          <a:p>
            <a:fld id="{350A5309-1E4B-4AFC-A1D4-FEC6F55D884A}" type="datetime1">
              <a:rPr lang="de-DE" smtClean="0"/>
              <a:t>03.11.2023</a:t>
            </a:fld>
            <a:endParaRPr lang="de-DE"/>
          </a:p>
        </p:txBody>
      </p:sp>
      <p:sp>
        <p:nvSpPr>
          <p:cNvPr id="6" name="Foliennummernplatzhalter 5"/>
          <p:cNvSpPr>
            <a:spLocks noGrp="1"/>
          </p:cNvSpPr>
          <p:nvPr>
            <p:ph type="sldNum" sz="quarter" idx="12"/>
          </p:nvPr>
        </p:nvSpPr>
        <p:spPr/>
        <p:txBody>
          <a:bodyPr/>
          <a:lstStyle/>
          <a:p>
            <a:fld id="{FDCA9C79-A3EE-AF46-889E-891EB4850505}" type="slidenum">
              <a:rPr lang="de-DE" smtClean="0"/>
              <a:pPr/>
              <a:t>‹Nr.›</a:t>
            </a:fld>
            <a:endParaRPr lang="de-DE"/>
          </a:p>
        </p:txBody>
      </p:sp>
      <p:sp>
        <p:nvSpPr>
          <p:cNvPr id="7" name="Rechteck 6"/>
          <p:cNvSpPr/>
          <p:nvPr userDrawn="1"/>
        </p:nvSpPr>
        <p:spPr>
          <a:xfrm>
            <a:off x="561001" y="2669528"/>
            <a:ext cx="4494168" cy="11097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a:p>
        </p:txBody>
      </p:sp>
      <p:sp>
        <p:nvSpPr>
          <p:cNvPr id="9" name="Titel 1"/>
          <p:cNvSpPr>
            <a:spLocks noGrp="1"/>
          </p:cNvSpPr>
          <p:nvPr>
            <p:ph type="title"/>
          </p:nvPr>
        </p:nvSpPr>
        <p:spPr>
          <a:xfrm>
            <a:off x="447761" y="1439503"/>
            <a:ext cx="5922634" cy="1143000"/>
          </a:xfrm>
        </p:spPr>
        <p:txBody>
          <a:bodyPr/>
          <a:lstStyle>
            <a:lvl1pPr>
              <a:defRPr>
                <a:solidFill>
                  <a:schemeClr val="tx2"/>
                </a:solidFill>
              </a:defRPr>
            </a:lvl1pPr>
          </a:lstStyle>
          <a:p>
            <a:r>
              <a:rPr lang="de-DE" dirty="0"/>
              <a:t>Mastertitelformat bearbeiten</a:t>
            </a:r>
          </a:p>
        </p:txBody>
      </p:sp>
      <p:pic>
        <p:nvPicPr>
          <p:cNvPr id="10" name="Grafik 9">
            <a:extLst>
              <a:ext uri="{FF2B5EF4-FFF2-40B4-BE49-F238E27FC236}">
                <a16:creationId xmlns:a16="http://schemas.microsoft.com/office/drawing/2014/main" id="{28024C91-4D5C-4C6B-8A77-C3EE212A4BC8}"/>
              </a:ext>
            </a:extLst>
          </p:cNvPr>
          <p:cNvPicPr>
            <a:picLocks noChangeAspect="1"/>
          </p:cNvPicPr>
          <p:nvPr userDrawn="1"/>
        </p:nvPicPr>
        <p:blipFill>
          <a:blip r:embed="rId2"/>
          <a:stretch>
            <a:fillRect/>
          </a:stretch>
        </p:blipFill>
        <p:spPr>
          <a:xfrm>
            <a:off x="6724611" y="5926910"/>
            <a:ext cx="2349499" cy="690346"/>
          </a:xfrm>
          <a:prstGeom prst="rect">
            <a:avLst/>
          </a:prstGeom>
        </p:spPr>
      </p:pic>
    </p:spTree>
    <p:extLst>
      <p:ext uri="{BB962C8B-B14F-4D97-AF65-F5344CB8AC3E}">
        <p14:creationId xmlns:p14="http://schemas.microsoft.com/office/powerpoint/2010/main" val="20648902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ld im Hintergrund und Text">
    <p:spTree>
      <p:nvGrpSpPr>
        <p:cNvPr id="1" name=""/>
        <p:cNvGrpSpPr/>
        <p:nvPr/>
      </p:nvGrpSpPr>
      <p:grpSpPr>
        <a:xfrm>
          <a:off x="0" y="0"/>
          <a:ext cx="0" cy="0"/>
          <a:chOff x="0" y="0"/>
          <a:chExt cx="0" cy="0"/>
        </a:xfrm>
      </p:grpSpPr>
      <p:sp>
        <p:nvSpPr>
          <p:cNvPr id="8" name="Bildplatzhalter 7"/>
          <p:cNvSpPr>
            <a:spLocks noGrp="1"/>
          </p:cNvSpPr>
          <p:nvPr>
            <p:ph type="pic" sz="quarter" idx="13"/>
          </p:nvPr>
        </p:nvSpPr>
        <p:spPr>
          <a:xfrm>
            <a:off x="0" y="0"/>
            <a:ext cx="9144000" cy="6672378"/>
          </a:xfrm>
        </p:spPr>
        <p:txBody>
          <a:bodyPr/>
          <a:lstStyle/>
          <a:p>
            <a:endParaRPr lang="de-DE"/>
          </a:p>
        </p:txBody>
      </p:sp>
      <p:sp>
        <p:nvSpPr>
          <p:cNvPr id="4" name="Datumsplatzhalter 3"/>
          <p:cNvSpPr>
            <a:spLocks noGrp="1"/>
          </p:cNvSpPr>
          <p:nvPr>
            <p:ph type="dt" sz="half" idx="10"/>
          </p:nvPr>
        </p:nvSpPr>
        <p:spPr/>
        <p:txBody>
          <a:bodyPr/>
          <a:lstStyle/>
          <a:p>
            <a:fld id="{DDFC350E-3D24-41CF-89B0-DE11B68F4B98}" type="datetime1">
              <a:rPr lang="de-DE" smtClean="0"/>
              <a:t>03.11.2023</a:t>
            </a:fld>
            <a:endParaRPr lang="de-DE"/>
          </a:p>
        </p:txBody>
      </p:sp>
      <p:sp>
        <p:nvSpPr>
          <p:cNvPr id="6" name="Foliennummernplatzhalter 5"/>
          <p:cNvSpPr>
            <a:spLocks noGrp="1"/>
          </p:cNvSpPr>
          <p:nvPr>
            <p:ph type="sldNum" sz="quarter" idx="12"/>
          </p:nvPr>
        </p:nvSpPr>
        <p:spPr/>
        <p:txBody>
          <a:bodyPr/>
          <a:lstStyle/>
          <a:p>
            <a:fld id="{FDCA9C79-A3EE-AF46-889E-891EB4850505}" type="slidenum">
              <a:rPr lang="de-DE" smtClean="0"/>
              <a:pPr/>
              <a:t>‹Nr.›</a:t>
            </a:fld>
            <a:endParaRPr lang="de-DE"/>
          </a:p>
        </p:txBody>
      </p:sp>
      <p:sp>
        <p:nvSpPr>
          <p:cNvPr id="5" name="Textplatzhalter 4"/>
          <p:cNvSpPr>
            <a:spLocks noGrp="1"/>
          </p:cNvSpPr>
          <p:nvPr>
            <p:ph type="body" sz="quarter" idx="14"/>
          </p:nvPr>
        </p:nvSpPr>
        <p:spPr>
          <a:xfrm>
            <a:off x="400720" y="2940050"/>
            <a:ext cx="5790531" cy="400110"/>
          </a:xfrm>
          <a:solidFill>
            <a:schemeClr val="bg1"/>
          </a:solidFill>
        </p:spPr>
        <p:txBody>
          <a:bodyPr wrap="square">
            <a:spAutoFit/>
          </a:bodyPr>
          <a:lstStyle/>
          <a:p>
            <a:pPr lvl="0"/>
            <a:r>
              <a:rPr lang="de-DE" dirty="0"/>
              <a:t>Mastertextformat bearbeiten</a:t>
            </a:r>
          </a:p>
        </p:txBody>
      </p:sp>
      <p:pic>
        <p:nvPicPr>
          <p:cNvPr id="9" name="Grafik 8">
            <a:extLst>
              <a:ext uri="{FF2B5EF4-FFF2-40B4-BE49-F238E27FC236}">
                <a16:creationId xmlns:a16="http://schemas.microsoft.com/office/drawing/2014/main" id="{405F29D2-61C3-4CDA-86C8-56BBCB33CB13}"/>
              </a:ext>
            </a:extLst>
          </p:cNvPr>
          <p:cNvPicPr>
            <a:picLocks noChangeAspect="1"/>
          </p:cNvPicPr>
          <p:nvPr userDrawn="1"/>
        </p:nvPicPr>
        <p:blipFill>
          <a:blip r:embed="rId2"/>
          <a:stretch>
            <a:fillRect/>
          </a:stretch>
        </p:blipFill>
        <p:spPr>
          <a:xfrm>
            <a:off x="6724611" y="5926910"/>
            <a:ext cx="2349499" cy="690346"/>
          </a:xfrm>
          <a:prstGeom prst="rect">
            <a:avLst/>
          </a:prstGeom>
        </p:spPr>
      </p:pic>
    </p:spTree>
    <p:extLst>
      <p:ext uri="{BB962C8B-B14F-4D97-AF65-F5344CB8AC3E}">
        <p14:creationId xmlns:p14="http://schemas.microsoft.com/office/powerpoint/2010/main" val="1737108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457200" y="1541297"/>
            <a:ext cx="4038600" cy="458486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Inhaltsplatzhalter 3"/>
          <p:cNvSpPr>
            <a:spLocks noGrp="1"/>
          </p:cNvSpPr>
          <p:nvPr>
            <p:ph sz="half" idx="2"/>
          </p:nvPr>
        </p:nvSpPr>
        <p:spPr>
          <a:xfrm>
            <a:off x="4648200" y="1541297"/>
            <a:ext cx="4038600" cy="458486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dirty="0"/>
              <a:t>Mastertextformat bearbeiten</a:t>
            </a:r>
          </a:p>
          <a:p>
            <a:pPr lvl="1"/>
            <a:r>
              <a:rPr lang="de-DE" dirty="0"/>
              <a:t>Zweite Ebene</a:t>
            </a:r>
          </a:p>
        </p:txBody>
      </p:sp>
      <p:sp>
        <p:nvSpPr>
          <p:cNvPr id="5" name="Datumsplatzhalter 4"/>
          <p:cNvSpPr>
            <a:spLocks noGrp="1"/>
          </p:cNvSpPr>
          <p:nvPr>
            <p:ph type="dt" sz="half" idx="10"/>
          </p:nvPr>
        </p:nvSpPr>
        <p:spPr/>
        <p:txBody>
          <a:bodyPr/>
          <a:lstStyle/>
          <a:p>
            <a:fld id="{B3279D9A-9688-4428-A176-8BCF2B273DD2}" type="datetime1">
              <a:rPr lang="de-DE" smtClean="0"/>
              <a:t>03.11.2023</a:t>
            </a:fld>
            <a:endParaRPr lang="de-DE"/>
          </a:p>
        </p:txBody>
      </p:sp>
      <p:sp>
        <p:nvSpPr>
          <p:cNvPr id="7" name="Foliennummernplatzhalter 6"/>
          <p:cNvSpPr>
            <a:spLocks noGrp="1"/>
          </p:cNvSpPr>
          <p:nvPr>
            <p:ph type="sldNum" sz="quarter" idx="12"/>
          </p:nvPr>
        </p:nvSpPr>
        <p:spPr/>
        <p:txBody>
          <a:bodyPr/>
          <a:lstStyle/>
          <a:p>
            <a:fld id="{FDCA9C79-A3EE-AF46-889E-891EB4850505}" type="slidenum">
              <a:rPr lang="de-DE" smtClean="0"/>
              <a:pPr/>
              <a:t>‹Nr.›</a:t>
            </a:fld>
            <a:endParaRPr lang="de-DE"/>
          </a:p>
        </p:txBody>
      </p:sp>
      <p:pic>
        <p:nvPicPr>
          <p:cNvPr id="8" name="Grafik 7">
            <a:extLst>
              <a:ext uri="{FF2B5EF4-FFF2-40B4-BE49-F238E27FC236}">
                <a16:creationId xmlns:a16="http://schemas.microsoft.com/office/drawing/2014/main" id="{842FDE93-EEF7-43BC-83A7-E1D227C11DDF}"/>
              </a:ext>
            </a:extLst>
          </p:cNvPr>
          <p:cNvPicPr>
            <a:picLocks noChangeAspect="1"/>
          </p:cNvPicPr>
          <p:nvPr userDrawn="1"/>
        </p:nvPicPr>
        <p:blipFill>
          <a:blip r:embed="rId2"/>
          <a:stretch>
            <a:fillRect/>
          </a:stretch>
        </p:blipFill>
        <p:spPr>
          <a:xfrm>
            <a:off x="6724611" y="5926910"/>
            <a:ext cx="2349499" cy="690346"/>
          </a:xfrm>
          <a:prstGeom prst="rect">
            <a:avLst/>
          </a:prstGeom>
        </p:spPr>
      </p:pic>
    </p:spTree>
    <p:extLst>
      <p:ext uri="{BB962C8B-B14F-4D97-AF65-F5344CB8AC3E}">
        <p14:creationId xmlns:p14="http://schemas.microsoft.com/office/powerpoint/2010/main" val="31498339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Datumsplatzhalter 2"/>
          <p:cNvSpPr>
            <a:spLocks noGrp="1"/>
          </p:cNvSpPr>
          <p:nvPr>
            <p:ph type="dt" sz="half" idx="10"/>
          </p:nvPr>
        </p:nvSpPr>
        <p:spPr/>
        <p:txBody>
          <a:bodyPr/>
          <a:lstStyle/>
          <a:p>
            <a:fld id="{9E3CA6A1-40DA-4907-A6A6-1B47120500C2}" type="datetime1">
              <a:rPr lang="de-DE" smtClean="0"/>
              <a:t>03.11.2023</a:t>
            </a:fld>
            <a:endParaRPr lang="de-DE"/>
          </a:p>
        </p:txBody>
      </p:sp>
      <p:sp>
        <p:nvSpPr>
          <p:cNvPr id="5" name="Foliennummernplatzhalter 4"/>
          <p:cNvSpPr>
            <a:spLocks noGrp="1"/>
          </p:cNvSpPr>
          <p:nvPr>
            <p:ph type="sldNum" sz="quarter" idx="12"/>
          </p:nvPr>
        </p:nvSpPr>
        <p:spPr/>
        <p:txBody>
          <a:bodyPr/>
          <a:lstStyle/>
          <a:p>
            <a:fld id="{FDCA9C79-A3EE-AF46-889E-891EB4850505}" type="slidenum">
              <a:rPr lang="de-DE" smtClean="0"/>
              <a:pPr/>
              <a:t>‹Nr.›</a:t>
            </a:fld>
            <a:endParaRPr lang="de-DE"/>
          </a:p>
        </p:txBody>
      </p:sp>
      <p:pic>
        <p:nvPicPr>
          <p:cNvPr id="7" name="Grafik 6">
            <a:extLst>
              <a:ext uri="{FF2B5EF4-FFF2-40B4-BE49-F238E27FC236}">
                <a16:creationId xmlns:a16="http://schemas.microsoft.com/office/drawing/2014/main" id="{439A9D5E-A791-44D3-9829-E3B4115CE740}"/>
              </a:ext>
            </a:extLst>
          </p:cNvPr>
          <p:cNvPicPr>
            <a:picLocks noChangeAspect="1"/>
          </p:cNvPicPr>
          <p:nvPr userDrawn="1"/>
        </p:nvPicPr>
        <p:blipFill>
          <a:blip r:embed="rId2"/>
          <a:stretch>
            <a:fillRect/>
          </a:stretch>
        </p:blipFill>
        <p:spPr>
          <a:xfrm>
            <a:off x="6724611" y="5926910"/>
            <a:ext cx="2349499" cy="690346"/>
          </a:xfrm>
          <a:prstGeom prst="rect">
            <a:avLst/>
          </a:prstGeom>
        </p:spPr>
      </p:pic>
    </p:spTree>
    <p:extLst>
      <p:ext uri="{BB962C8B-B14F-4D97-AF65-F5344CB8AC3E}">
        <p14:creationId xmlns:p14="http://schemas.microsoft.com/office/powerpoint/2010/main" val="410436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ur Tex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BF801AB-B6F9-41C9-B03A-9D329BF44E9F}" type="datetime1">
              <a:rPr lang="de-DE" smtClean="0"/>
              <a:t>03.11.2023</a:t>
            </a:fld>
            <a:endParaRPr lang="de-DE" dirty="0"/>
          </a:p>
        </p:txBody>
      </p:sp>
      <p:sp>
        <p:nvSpPr>
          <p:cNvPr id="4" name="Slide Number Placeholder 3"/>
          <p:cNvSpPr>
            <a:spLocks noGrp="1"/>
          </p:cNvSpPr>
          <p:nvPr>
            <p:ph type="sldNum" sz="quarter" idx="11"/>
          </p:nvPr>
        </p:nvSpPr>
        <p:spPr/>
        <p:txBody>
          <a:bodyPr/>
          <a:lstStyle/>
          <a:p>
            <a:fld id="{FDCA9C79-A3EE-AF46-889E-891EB4850505}" type="slidenum">
              <a:rPr lang="de-DE" smtClean="0"/>
              <a:pPr/>
              <a:t>‹Nr.›</a:t>
            </a:fld>
            <a:endParaRPr lang="de-DE"/>
          </a:p>
        </p:txBody>
      </p:sp>
      <p:sp>
        <p:nvSpPr>
          <p:cNvPr id="5" name="Inhaltsplatzhalter 8"/>
          <p:cNvSpPr>
            <a:spLocks noGrp="1"/>
          </p:cNvSpPr>
          <p:nvPr>
            <p:ph sz="quarter" idx="13"/>
          </p:nvPr>
        </p:nvSpPr>
        <p:spPr>
          <a:xfrm>
            <a:off x="457201" y="1670050"/>
            <a:ext cx="6915950" cy="4762500"/>
          </a:xfrm>
        </p:spPr>
        <p:txBody>
          <a:bodyPr/>
          <a:lstStyle>
            <a:lvl1pPr marL="0" indent="0">
              <a:buFontTx/>
              <a:buNone/>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stStyle>
          <a:p>
            <a:pPr lvl="0"/>
            <a:r>
              <a:rPr lang="de-DE" dirty="0"/>
              <a:t>Mastertextformat bearbeiten</a:t>
            </a:r>
          </a:p>
        </p:txBody>
      </p:sp>
      <p:pic>
        <p:nvPicPr>
          <p:cNvPr id="7" name="Grafik 6">
            <a:extLst>
              <a:ext uri="{FF2B5EF4-FFF2-40B4-BE49-F238E27FC236}">
                <a16:creationId xmlns:a16="http://schemas.microsoft.com/office/drawing/2014/main" id="{DBC77C79-4758-4320-844F-C41BE1148F3F}"/>
              </a:ext>
            </a:extLst>
          </p:cNvPr>
          <p:cNvPicPr>
            <a:picLocks noChangeAspect="1"/>
          </p:cNvPicPr>
          <p:nvPr userDrawn="1"/>
        </p:nvPicPr>
        <p:blipFill>
          <a:blip r:embed="rId2"/>
          <a:stretch>
            <a:fillRect/>
          </a:stretch>
        </p:blipFill>
        <p:spPr>
          <a:xfrm>
            <a:off x="6724611" y="5926910"/>
            <a:ext cx="2349499" cy="690346"/>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hteck 7"/>
          <p:cNvSpPr/>
          <p:nvPr userDrawn="1"/>
        </p:nvSpPr>
        <p:spPr>
          <a:xfrm>
            <a:off x="0" y="6666765"/>
            <a:ext cx="9144000" cy="23723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a:p>
        </p:txBody>
      </p:sp>
      <p:sp>
        <p:nvSpPr>
          <p:cNvPr id="2" name="Titelplatzhalter 1"/>
          <p:cNvSpPr>
            <a:spLocks noGrp="1"/>
          </p:cNvSpPr>
          <p:nvPr>
            <p:ph type="title"/>
          </p:nvPr>
        </p:nvSpPr>
        <p:spPr>
          <a:xfrm>
            <a:off x="400720" y="1439503"/>
            <a:ext cx="6152481" cy="1143000"/>
          </a:xfrm>
          <a:prstGeom prst="rect">
            <a:avLst/>
          </a:prstGeom>
        </p:spPr>
        <p:txBody>
          <a:bodyPr vert="horz" lIns="91440" tIns="45720" rIns="91440" bIns="45720" rtlCol="0" anchor="ctr">
            <a:normAutofit/>
          </a:bodyPr>
          <a:lstStyle/>
          <a:p>
            <a:r>
              <a:rPr lang="de-DE" dirty="0"/>
              <a:t>Mastertitelformat bearbeiten</a:t>
            </a:r>
          </a:p>
        </p:txBody>
      </p:sp>
      <p:sp>
        <p:nvSpPr>
          <p:cNvPr id="3" name="Textplatzhalter 2"/>
          <p:cNvSpPr>
            <a:spLocks noGrp="1"/>
          </p:cNvSpPr>
          <p:nvPr>
            <p:ph type="body" idx="1"/>
          </p:nvPr>
        </p:nvSpPr>
        <p:spPr>
          <a:xfrm>
            <a:off x="400719" y="2765066"/>
            <a:ext cx="8229600" cy="2074607"/>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p:txBody>
      </p:sp>
      <p:sp>
        <p:nvSpPr>
          <p:cNvPr id="4" name="Datumsplatzhalter 3"/>
          <p:cNvSpPr>
            <a:spLocks noGrp="1"/>
          </p:cNvSpPr>
          <p:nvPr>
            <p:ph type="dt" sz="half" idx="2"/>
          </p:nvPr>
        </p:nvSpPr>
        <p:spPr>
          <a:xfrm>
            <a:off x="376060" y="6653328"/>
            <a:ext cx="3631091" cy="237230"/>
          </a:xfrm>
          <a:prstGeom prst="rect">
            <a:avLst/>
          </a:prstGeom>
        </p:spPr>
        <p:txBody>
          <a:bodyPr vert="horz" lIns="91440" tIns="45720" rIns="91440" bIns="45720" rtlCol="0" anchor="ctr"/>
          <a:lstStyle>
            <a:lvl1pPr algn="l">
              <a:defRPr sz="1200">
                <a:solidFill>
                  <a:schemeClr val="bg1"/>
                </a:solidFill>
              </a:defRPr>
            </a:lvl1pPr>
          </a:lstStyle>
          <a:p>
            <a:fld id="{812469BF-F723-44D4-96EB-656C3B7CA804}" type="datetime1">
              <a:rPr lang="de-DE" smtClean="0"/>
              <a:t>03.11.2023</a:t>
            </a:fld>
            <a:endParaRPr lang="de-DE" dirty="0"/>
          </a:p>
        </p:txBody>
      </p:sp>
      <p:sp>
        <p:nvSpPr>
          <p:cNvPr id="6" name="Foliennummernplatzhalter 5"/>
          <p:cNvSpPr>
            <a:spLocks noGrp="1"/>
          </p:cNvSpPr>
          <p:nvPr>
            <p:ph type="sldNum" sz="quarter" idx="4"/>
          </p:nvPr>
        </p:nvSpPr>
        <p:spPr>
          <a:xfrm>
            <a:off x="6553200" y="6659678"/>
            <a:ext cx="2133600" cy="237230"/>
          </a:xfrm>
          <a:prstGeom prst="rect">
            <a:avLst/>
          </a:prstGeom>
        </p:spPr>
        <p:txBody>
          <a:bodyPr vert="horz" lIns="91440" tIns="45720" rIns="91440" bIns="45720" rtlCol="0" anchor="ctr"/>
          <a:lstStyle>
            <a:lvl1pPr algn="r">
              <a:defRPr sz="1200">
                <a:solidFill>
                  <a:schemeClr val="bg1"/>
                </a:solidFill>
              </a:defRPr>
            </a:lvl1pPr>
          </a:lstStyle>
          <a:p>
            <a:fld id="{FDCA9C79-A3EE-AF46-889E-891EB4850505}" type="slidenum">
              <a:rPr lang="de-DE" smtClean="0"/>
              <a:pPr/>
              <a:t>‹Nr.›</a:t>
            </a:fld>
            <a:endParaRPr lang="de-DE"/>
          </a:p>
        </p:txBody>
      </p:sp>
      <p:pic>
        <p:nvPicPr>
          <p:cNvPr id="9" name="Picture 8" descr="VCD_Logo_Claim-rechts_Digital-RGB_mit_Rahmen.jpg"/>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6372754" y="389163"/>
            <a:ext cx="2349499" cy="621500"/>
          </a:xfrm>
          <a:prstGeom prst="rect">
            <a:avLst/>
          </a:prstGeom>
        </p:spPr>
      </p:pic>
    </p:spTree>
    <p:extLst>
      <p:ext uri="{BB962C8B-B14F-4D97-AF65-F5344CB8AC3E}">
        <p14:creationId xmlns:p14="http://schemas.microsoft.com/office/powerpoint/2010/main" val="1574387203"/>
      </p:ext>
    </p:extLst>
  </p:cSld>
  <p:clrMap bg1="lt1" tx1="dk1" bg2="lt2" tx2="dk2" accent1="accent1" accent2="accent2" accent3="accent3" accent4="accent4" accent5="accent5" accent6="accent6" hlink="hlink" folHlink="folHlink"/>
  <p:sldLayoutIdLst>
    <p:sldLayoutId id="2147483650" r:id="rId1"/>
    <p:sldLayoutId id="2147483649" r:id="rId2"/>
    <p:sldLayoutId id="2147483658" r:id="rId3"/>
    <p:sldLayoutId id="2147483651" r:id="rId4"/>
    <p:sldLayoutId id="2147483652" r:id="rId5"/>
    <p:sldLayoutId id="2147483653" r:id="rId6"/>
    <p:sldLayoutId id="2147483654" r:id="rId7"/>
    <p:sldLayoutId id="2147483655" r:id="rId8"/>
    <p:sldLayoutId id="2147483656" r:id="rId9"/>
    <p:sldLayoutId id="2147483657" r:id="rId10"/>
    <p:sldLayoutId id="2147483659" r:id="rId11"/>
    <p:sldLayoutId id="2147483663" r:id="rId12"/>
  </p:sldLayoutIdLst>
  <p:hf hdr="0" ftr="0"/>
  <p:txStyles>
    <p:titleStyle>
      <a:lvl1pPr algn="l" defTabSz="457200" rtl="0" eaLnBrk="1" latinLnBrk="0" hangingPunct="1">
        <a:spcBef>
          <a:spcPct val="0"/>
        </a:spcBef>
        <a:buNone/>
        <a:defRPr sz="2800" b="0" i="0" kern="1200">
          <a:solidFill>
            <a:schemeClr val="accent1"/>
          </a:solidFill>
          <a:latin typeface="Roboto Slab Regular"/>
          <a:ea typeface="+mj-ea"/>
          <a:cs typeface="Roboto Slab Regular"/>
        </a:defRPr>
      </a:lvl1pPr>
    </p:titleStyle>
    <p:bodyStyle>
      <a:lvl1pPr marL="0" indent="0" algn="l" defTabSz="457200" rtl="0" eaLnBrk="1" latinLnBrk="0" hangingPunct="1">
        <a:spcBef>
          <a:spcPct val="20000"/>
        </a:spcBef>
        <a:buFontTx/>
        <a:buNone/>
        <a:defRPr sz="2000" kern="1200">
          <a:solidFill>
            <a:srgbClr val="AEC905"/>
          </a:solidFill>
          <a:latin typeface="Roboto"/>
          <a:ea typeface="+mn-ea"/>
          <a:cs typeface="Roboto"/>
        </a:defRPr>
      </a:lvl1pPr>
      <a:lvl2pPr marL="1440000" indent="-457200" algn="l" defTabSz="457200" rtl="0" eaLnBrk="1" latinLnBrk="0" hangingPunct="1">
        <a:spcBef>
          <a:spcPts val="600"/>
        </a:spcBef>
        <a:buSzPct val="100000"/>
        <a:buFontTx/>
        <a:buBlip>
          <a:blip r:embed="rId15"/>
        </a:buBlip>
        <a:defRPr sz="1800" kern="1200">
          <a:solidFill>
            <a:srgbClr val="AEC905"/>
          </a:solidFill>
          <a:latin typeface="+mn-lt"/>
          <a:ea typeface="+mn-ea"/>
          <a:cs typeface="+mn-cs"/>
        </a:defRPr>
      </a:lvl2pPr>
      <a:lvl3pPr marL="1440000" indent="-457200" algn="l" defTabSz="457200" rtl="0" eaLnBrk="1" latinLnBrk="0" hangingPunct="1">
        <a:spcBef>
          <a:spcPts val="600"/>
        </a:spcBef>
        <a:buSzPct val="100000"/>
        <a:buFontTx/>
        <a:buBlip>
          <a:blip r:embed="rId15"/>
        </a:buBlip>
        <a:defRPr sz="1600" kern="1200">
          <a:solidFill>
            <a:srgbClr val="AEC905"/>
          </a:solidFill>
          <a:latin typeface="+mn-lt"/>
          <a:ea typeface="+mn-ea"/>
          <a:cs typeface="+mn-cs"/>
        </a:defRPr>
      </a:lvl3pPr>
      <a:lvl4pPr marL="1440000" indent="-457200" algn="l" defTabSz="457200" rtl="0" eaLnBrk="1" latinLnBrk="0" hangingPunct="1">
        <a:spcBef>
          <a:spcPts val="600"/>
        </a:spcBef>
        <a:buFontTx/>
        <a:buBlip>
          <a:blip r:embed="rId15"/>
        </a:buBlip>
        <a:defRPr sz="1200" kern="1200">
          <a:solidFill>
            <a:srgbClr val="AEC905"/>
          </a:solidFill>
          <a:latin typeface="+mn-lt"/>
          <a:ea typeface="+mn-ea"/>
          <a:cs typeface="+mn-cs"/>
        </a:defRPr>
      </a:lvl4pPr>
      <a:lvl5pPr marL="2057400" indent="-228600" algn="l" defTabSz="457200" rtl="0" eaLnBrk="1" latinLnBrk="0" hangingPunct="1">
        <a:spcBef>
          <a:spcPct val="20000"/>
        </a:spcBef>
        <a:buSzPct val="100000"/>
        <a:buFontTx/>
        <a:buBlip>
          <a:blip r:embed="rId15"/>
        </a:buBlip>
        <a:defRPr sz="1050" kern="1200">
          <a:solidFill>
            <a:srgbClr val="AEC90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5.emf"/><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chart" Target="../charts/char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9.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9.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2.jpe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9.xml"/><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47.jpeg"/></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49.jpeg"/></Relationships>
</file>

<file path=ppt/slides/_rels/slide3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51.jpeg"/></Relationships>
</file>

<file path=ppt/slides/_rels/slide41.xml.rels><?xml version="1.0" encoding="UTF-8" standalone="yes"?>
<Relationships xmlns="http://schemas.openxmlformats.org/package/2006/relationships"><Relationship Id="rId3" Type="http://schemas.openxmlformats.org/officeDocument/2006/relationships/hyperlink" Target="https://diy.vcd.org/" TargetMode="External"/><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4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4.xml"/><Relationship Id="rId1" Type="http://schemas.openxmlformats.org/officeDocument/2006/relationships/slideLayout" Target="../slideLayouts/slideLayout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5.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6.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7.xml"/><Relationship Id="rId1" Type="http://schemas.openxmlformats.org/officeDocument/2006/relationships/slideLayout" Target="../slideLayouts/slideLayout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49.xml"/><Relationship Id="rId1" Type="http://schemas.openxmlformats.org/officeDocument/2006/relationships/slideLayout" Target="../slideLayouts/slideLayout10.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jpeg"/></Relationships>
</file>

<file path=ppt/slides/_rels/slide5.xml.rels><?xml version="1.0" encoding="UTF-8" standalone="yes"?>
<Relationships xmlns="http://schemas.openxmlformats.org/package/2006/relationships"><Relationship Id="rId3" Type="http://schemas.openxmlformats.org/officeDocument/2006/relationships/hyperlink" Target="https://diy.vcd.org/"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4.jpe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1450" y="5772150"/>
            <a:ext cx="10210800" cy="1028700"/>
          </a:xfrm>
        </p:spPr>
        <p:txBody>
          <a:bodyPr>
            <a:noAutofit/>
          </a:bodyPr>
          <a:lstStyle/>
          <a:p>
            <a:r>
              <a:rPr lang="de-DE" sz="3200" b="1" dirty="0"/>
              <a:t>Mobilität aktiv mitgestalten – </a:t>
            </a:r>
            <a:br>
              <a:rPr lang="de-DE" sz="3200" b="1" dirty="0"/>
            </a:br>
            <a:r>
              <a:rPr lang="de-DE" dirty="0"/>
              <a:t>Wie sind wir unterwegs? Was kann man ändern?</a:t>
            </a:r>
            <a:endParaRPr lang="de-DE" sz="32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D091D5-5660-40D8-A017-C22249375275}"/>
              </a:ext>
            </a:extLst>
          </p:cNvPr>
          <p:cNvSpPr>
            <a:spLocks noGrp="1"/>
          </p:cNvSpPr>
          <p:nvPr>
            <p:ph type="title"/>
          </p:nvPr>
        </p:nvSpPr>
        <p:spPr/>
        <p:txBody>
          <a:bodyPr/>
          <a:lstStyle/>
          <a:p>
            <a:r>
              <a:rPr lang="de-DE" b="1" dirty="0">
                <a:solidFill>
                  <a:schemeClr val="tx1"/>
                </a:solidFill>
              </a:rPr>
              <a:t>Aufgabe</a:t>
            </a:r>
          </a:p>
        </p:txBody>
      </p:sp>
      <p:sp>
        <p:nvSpPr>
          <p:cNvPr id="3" name="Datumsplatzhalter 2">
            <a:extLst>
              <a:ext uri="{FF2B5EF4-FFF2-40B4-BE49-F238E27FC236}">
                <a16:creationId xmlns:a16="http://schemas.microsoft.com/office/drawing/2014/main" id="{1A54E3B6-4D71-4077-9AF7-A6908B70E457}"/>
              </a:ext>
            </a:extLst>
          </p:cNvPr>
          <p:cNvSpPr>
            <a:spLocks noGrp="1"/>
          </p:cNvSpPr>
          <p:nvPr>
            <p:ph type="dt" sz="half" idx="10"/>
          </p:nvPr>
        </p:nvSpPr>
        <p:spPr/>
        <p:txBody>
          <a:bodyPr/>
          <a:lstStyle/>
          <a:p>
            <a:fld id="{F546FD15-36FF-4867-82FC-ED3944D0853C}" type="datetime1">
              <a:rPr lang="de-DE" smtClean="0"/>
              <a:t>03.11.2023</a:t>
            </a:fld>
            <a:endParaRPr lang="de-DE"/>
          </a:p>
        </p:txBody>
      </p:sp>
      <p:sp>
        <p:nvSpPr>
          <p:cNvPr id="4" name="Foliennummernplatzhalter 3">
            <a:extLst>
              <a:ext uri="{FF2B5EF4-FFF2-40B4-BE49-F238E27FC236}">
                <a16:creationId xmlns:a16="http://schemas.microsoft.com/office/drawing/2014/main" id="{8CC32F99-AE95-4E73-97CB-5D79C5E30D75}"/>
              </a:ext>
            </a:extLst>
          </p:cNvPr>
          <p:cNvSpPr>
            <a:spLocks noGrp="1"/>
          </p:cNvSpPr>
          <p:nvPr>
            <p:ph type="sldNum" sz="quarter" idx="12"/>
          </p:nvPr>
        </p:nvSpPr>
        <p:spPr/>
        <p:txBody>
          <a:bodyPr/>
          <a:lstStyle/>
          <a:p>
            <a:fld id="{FDCA9C79-A3EE-AF46-889E-891EB4850505}" type="slidenum">
              <a:rPr lang="de-DE" smtClean="0"/>
              <a:pPr/>
              <a:t>10</a:t>
            </a:fld>
            <a:endParaRPr lang="de-DE"/>
          </a:p>
        </p:txBody>
      </p:sp>
      <p:sp>
        <p:nvSpPr>
          <p:cNvPr id="5" name="Inhaltsplatzhalter 4">
            <a:extLst>
              <a:ext uri="{FF2B5EF4-FFF2-40B4-BE49-F238E27FC236}">
                <a16:creationId xmlns:a16="http://schemas.microsoft.com/office/drawing/2014/main" id="{E335FD3C-46EE-47BA-ACD7-BB703243CF32}"/>
              </a:ext>
            </a:extLst>
          </p:cNvPr>
          <p:cNvSpPr>
            <a:spLocks noGrp="1"/>
          </p:cNvSpPr>
          <p:nvPr>
            <p:ph sz="quarter" idx="13"/>
          </p:nvPr>
        </p:nvSpPr>
        <p:spPr>
          <a:xfrm>
            <a:off x="457200" y="3106740"/>
            <a:ext cx="6915950" cy="2860925"/>
          </a:xfrm>
        </p:spPr>
        <p:txBody>
          <a:bodyPr>
            <a:normAutofit fontScale="92500" lnSpcReduction="10000"/>
          </a:bodyPr>
          <a:lstStyle/>
          <a:p>
            <a:r>
              <a:rPr lang="de-DE" sz="2800" dirty="0"/>
              <a:t>Findet den Modalsplit für euren Wohnort heraus!</a:t>
            </a:r>
          </a:p>
          <a:p>
            <a:endParaRPr lang="de-DE" sz="2600" dirty="0"/>
          </a:p>
          <a:p>
            <a:r>
              <a:rPr lang="de-DE" sz="2800" dirty="0"/>
              <a:t>Oder:</a:t>
            </a:r>
          </a:p>
          <a:p>
            <a:endParaRPr lang="de-DE" sz="2600" dirty="0"/>
          </a:p>
          <a:p>
            <a:r>
              <a:rPr lang="de-DE" sz="2800" dirty="0"/>
              <a:t>Besprecht in der Gruppe mit welchem Verkehrsmittel ihr unterwegs seid</a:t>
            </a:r>
          </a:p>
        </p:txBody>
      </p:sp>
    </p:spTree>
    <p:extLst>
      <p:ext uri="{BB962C8B-B14F-4D97-AF65-F5344CB8AC3E}">
        <p14:creationId xmlns:p14="http://schemas.microsoft.com/office/powerpoint/2010/main" val="14887410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4E70C213-35A4-4264-B06D-8FECF8BC8AE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0800000">
            <a:off x="0" y="-2"/>
            <a:ext cx="9144000" cy="5767717"/>
          </a:xfrm>
          <a:prstGeom prst="rect">
            <a:avLst/>
          </a:prstGeom>
        </p:spPr>
      </p:pic>
      <p:sp>
        <p:nvSpPr>
          <p:cNvPr id="2" name="Titel 1">
            <a:extLst>
              <a:ext uri="{FF2B5EF4-FFF2-40B4-BE49-F238E27FC236}">
                <a16:creationId xmlns:a16="http://schemas.microsoft.com/office/drawing/2014/main" id="{97EFC31A-EA1D-46BD-8213-EB7A32D5EE6C}"/>
              </a:ext>
            </a:extLst>
          </p:cNvPr>
          <p:cNvSpPr>
            <a:spLocks noGrp="1"/>
          </p:cNvSpPr>
          <p:nvPr>
            <p:ph type="title"/>
          </p:nvPr>
        </p:nvSpPr>
        <p:spPr>
          <a:xfrm>
            <a:off x="184002" y="518782"/>
            <a:ext cx="4015204" cy="1143000"/>
          </a:xfrm>
        </p:spPr>
        <p:txBody>
          <a:bodyPr/>
          <a:lstStyle/>
          <a:p>
            <a:r>
              <a:rPr lang="de-DE" b="1" dirty="0">
                <a:solidFill>
                  <a:schemeClr val="accent3">
                    <a:lumMod val="50000"/>
                  </a:schemeClr>
                </a:solidFill>
              </a:rPr>
              <a:t>Unsere Mobilität hat Folgen</a:t>
            </a:r>
          </a:p>
        </p:txBody>
      </p:sp>
      <p:sp>
        <p:nvSpPr>
          <p:cNvPr id="3" name="Datumsplatzhalter 2">
            <a:extLst>
              <a:ext uri="{FF2B5EF4-FFF2-40B4-BE49-F238E27FC236}">
                <a16:creationId xmlns:a16="http://schemas.microsoft.com/office/drawing/2014/main" id="{8FF0EC95-8A3A-46AF-B1FB-0D2000C80E2E}"/>
              </a:ext>
            </a:extLst>
          </p:cNvPr>
          <p:cNvSpPr>
            <a:spLocks noGrp="1"/>
          </p:cNvSpPr>
          <p:nvPr>
            <p:ph type="dt" sz="half" idx="10"/>
          </p:nvPr>
        </p:nvSpPr>
        <p:spPr/>
        <p:txBody>
          <a:bodyPr/>
          <a:lstStyle/>
          <a:p>
            <a:fld id="{F546FD15-36FF-4867-82FC-ED3944D0853C}" type="datetime1">
              <a:rPr lang="de-DE" smtClean="0"/>
              <a:t>03.11.2023</a:t>
            </a:fld>
            <a:endParaRPr lang="de-DE"/>
          </a:p>
        </p:txBody>
      </p:sp>
      <p:sp>
        <p:nvSpPr>
          <p:cNvPr id="4" name="Foliennummernplatzhalter 3">
            <a:extLst>
              <a:ext uri="{FF2B5EF4-FFF2-40B4-BE49-F238E27FC236}">
                <a16:creationId xmlns:a16="http://schemas.microsoft.com/office/drawing/2014/main" id="{5CF9D229-1D65-4320-863D-1466C4A1F317}"/>
              </a:ext>
            </a:extLst>
          </p:cNvPr>
          <p:cNvSpPr>
            <a:spLocks noGrp="1"/>
          </p:cNvSpPr>
          <p:nvPr>
            <p:ph type="sldNum" sz="quarter" idx="12"/>
          </p:nvPr>
        </p:nvSpPr>
        <p:spPr/>
        <p:txBody>
          <a:bodyPr/>
          <a:lstStyle/>
          <a:p>
            <a:fld id="{FDCA9C79-A3EE-AF46-889E-891EB4850505}" type="slidenum">
              <a:rPr lang="de-DE" smtClean="0"/>
              <a:pPr/>
              <a:t>11</a:t>
            </a:fld>
            <a:endParaRPr lang="de-DE"/>
          </a:p>
        </p:txBody>
      </p:sp>
      <p:sp>
        <p:nvSpPr>
          <p:cNvPr id="14" name="Rechteck 13">
            <a:extLst>
              <a:ext uri="{FF2B5EF4-FFF2-40B4-BE49-F238E27FC236}">
                <a16:creationId xmlns:a16="http://schemas.microsoft.com/office/drawing/2014/main" id="{09405C87-903B-4DD1-B275-451702A22A3B}"/>
              </a:ext>
            </a:extLst>
          </p:cNvPr>
          <p:cNvSpPr/>
          <p:nvPr/>
        </p:nvSpPr>
        <p:spPr>
          <a:xfrm>
            <a:off x="184002" y="5823983"/>
            <a:ext cx="7112148" cy="523220"/>
          </a:xfrm>
          <a:prstGeom prst="rect">
            <a:avLst/>
          </a:prstGeom>
        </p:spPr>
        <p:txBody>
          <a:bodyPr wrap="square">
            <a:spAutoFit/>
          </a:bodyPr>
          <a:lstStyle/>
          <a:p>
            <a:r>
              <a:rPr lang="de-DE" sz="2800" dirty="0">
                <a:solidFill>
                  <a:schemeClr val="tx2"/>
                </a:solidFill>
                <a:sym typeface="Wingdings" panose="05000000000000000000" pitchFamily="2" charset="2"/>
              </a:rPr>
              <a:t>„Was sind die Folgen unserer Mobilität? </a:t>
            </a:r>
          </a:p>
        </p:txBody>
      </p:sp>
    </p:spTree>
    <p:extLst>
      <p:ext uri="{BB962C8B-B14F-4D97-AF65-F5344CB8AC3E}">
        <p14:creationId xmlns:p14="http://schemas.microsoft.com/office/powerpoint/2010/main" val="20901698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FF411CF1-5A10-4BCE-BC18-CBE869AB87E4}"/>
              </a:ext>
            </a:extLst>
          </p:cNvPr>
          <p:cNvSpPr>
            <a:spLocks noGrp="1"/>
          </p:cNvSpPr>
          <p:nvPr>
            <p:ph type="dt" sz="half" idx="10"/>
          </p:nvPr>
        </p:nvSpPr>
        <p:spPr/>
        <p:txBody>
          <a:bodyPr/>
          <a:lstStyle/>
          <a:p>
            <a:fld id="{B3279D9A-9688-4428-A176-8BCF2B273DD2}" type="datetime1">
              <a:rPr lang="de-DE" smtClean="0"/>
              <a:t>03.11.2023</a:t>
            </a:fld>
            <a:endParaRPr lang="de-DE"/>
          </a:p>
        </p:txBody>
      </p:sp>
      <p:sp>
        <p:nvSpPr>
          <p:cNvPr id="5" name="Foliennummernplatzhalter 4">
            <a:extLst>
              <a:ext uri="{FF2B5EF4-FFF2-40B4-BE49-F238E27FC236}">
                <a16:creationId xmlns:a16="http://schemas.microsoft.com/office/drawing/2014/main" id="{D1C894AA-9ED1-449A-AF2A-9B81F10C903C}"/>
              </a:ext>
            </a:extLst>
          </p:cNvPr>
          <p:cNvSpPr>
            <a:spLocks noGrp="1"/>
          </p:cNvSpPr>
          <p:nvPr>
            <p:ph type="sldNum" sz="quarter" idx="12"/>
          </p:nvPr>
        </p:nvSpPr>
        <p:spPr/>
        <p:txBody>
          <a:bodyPr/>
          <a:lstStyle/>
          <a:p>
            <a:fld id="{FDCA9C79-A3EE-AF46-889E-891EB4850505}" type="slidenum">
              <a:rPr lang="de-DE" smtClean="0"/>
              <a:pPr/>
              <a:t>12</a:t>
            </a:fld>
            <a:endParaRPr lang="de-DE"/>
          </a:p>
        </p:txBody>
      </p:sp>
      <p:sp>
        <p:nvSpPr>
          <p:cNvPr id="8" name="Titel 5">
            <a:extLst>
              <a:ext uri="{FF2B5EF4-FFF2-40B4-BE49-F238E27FC236}">
                <a16:creationId xmlns:a16="http://schemas.microsoft.com/office/drawing/2014/main" id="{D77D68BA-290B-48FC-A301-0AE57C388553}"/>
              </a:ext>
            </a:extLst>
          </p:cNvPr>
          <p:cNvSpPr txBox="1">
            <a:spLocks/>
          </p:cNvSpPr>
          <p:nvPr/>
        </p:nvSpPr>
        <p:spPr>
          <a:xfrm>
            <a:off x="470701" y="543918"/>
            <a:ext cx="7559749" cy="828485"/>
          </a:xfrm>
          <a:prstGeom prst="rect">
            <a:avLst/>
          </a:prstGeom>
        </p:spPr>
        <p:txBody>
          <a:bodyPr/>
          <a:lstStyle>
            <a:lvl1pPr algn="l" defTabSz="457200" rtl="0" eaLnBrk="1" latinLnBrk="0" hangingPunct="1">
              <a:spcBef>
                <a:spcPct val="0"/>
              </a:spcBef>
              <a:buNone/>
              <a:defRPr sz="2800" b="0" i="0" kern="1200">
                <a:solidFill>
                  <a:schemeClr val="accent1"/>
                </a:solidFill>
                <a:latin typeface="Roboto Slab Regular"/>
                <a:ea typeface="+mj-ea"/>
                <a:cs typeface="Roboto Slab Regular"/>
              </a:defRPr>
            </a:lvl1pPr>
          </a:lstStyle>
          <a:p>
            <a:r>
              <a:rPr lang="de-DE" b="1" dirty="0">
                <a:solidFill>
                  <a:schemeClr val="tx1"/>
                </a:solidFill>
              </a:rPr>
              <a:t>Unsere Mobilität hat Folgen</a:t>
            </a:r>
          </a:p>
          <a:p>
            <a:r>
              <a:rPr lang="de-DE" b="1" dirty="0">
                <a:solidFill>
                  <a:schemeClr val="tx1"/>
                </a:solidFill>
              </a:rPr>
              <a:t>- Verkehrslärm</a:t>
            </a:r>
          </a:p>
        </p:txBody>
      </p:sp>
      <p:pic>
        <p:nvPicPr>
          <p:cNvPr id="9" name="Grafik 8">
            <a:extLst>
              <a:ext uri="{FF2B5EF4-FFF2-40B4-BE49-F238E27FC236}">
                <a16:creationId xmlns:a16="http://schemas.microsoft.com/office/drawing/2014/main" id="{6A079665-15F3-4F81-991E-59392A1A69E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71822" y="1625084"/>
            <a:ext cx="4315322" cy="4248814"/>
          </a:xfrm>
          <a:prstGeom prst="rect">
            <a:avLst/>
          </a:prstGeom>
        </p:spPr>
      </p:pic>
      <p:sp>
        <p:nvSpPr>
          <p:cNvPr id="2" name="Rechteck 1">
            <a:extLst>
              <a:ext uri="{FF2B5EF4-FFF2-40B4-BE49-F238E27FC236}">
                <a16:creationId xmlns:a16="http://schemas.microsoft.com/office/drawing/2014/main" id="{F8B268C2-E289-4998-9BB3-7D3B0199A455}"/>
              </a:ext>
            </a:extLst>
          </p:cNvPr>
          <p:cNvSpPr/>
          <p:nvPr/>
        </p:nvSpPr>
        <p:spPr>
          <a:xfrm>
            <a:off x="4687144" y="1625086"/>
            <a:ext cx="4202856" cy="4062651"/>
          </a:xfrm>
          <a:prstGeom prst="rect">
            <a:avLst/>
          </a:prstGeom>
        </p:spPr>
        <p:txBody>
          <a:bodyPr wrap="square">
            <a:spAutoFit/>
          </a:bodyPr>
          <a:lstStyle/>
          <a:p>
            <a:pPr marL="324000" indent="-360000">
              <a:buFont typeface="Arial" pitchFamily="34" charset="0"/>
              <a:buChar char="•"/>
            </a:pPr>
            <a:endParaRPr lang="de-DE" dirty="0">
              <a:solidFill>
                <a:schemeClr val="tx2"/>
              </a:solidFill>
              <a:latin typeface="Roboto" panose="02000000000000000000" pitchFamily="2" charset="0"/>
              <a:ea typeface="Roboto" panose="02000000000000000000" pitchFamily="2" charset="0"/>
              <a:cs typeface="Roboto" panose="02000000000000000000" pitchFamily="2" charset="0"/>
            </a:endParaRPr>
          </a:p>
          <a:p>
            <a:pPr marL="324000" indent="-360000">
              <a:buFont typeface="Arial" pitchFamily="34" charset="0"/>
              <a:buChar char="•"/>
            </a:pPr>
            <a:r>
              <a:rPr lang="de-DE" sz="2400" dirty="0">
                <a:solidFill>
                  <a:schemeClr val="tx2"/>
                </a:solidFill>
                <a:latin typeface="Roboto" panose="02000000000000000000" pitchFamily="2" charset="0"/>
                <a:ea typeface="Roboto" panose="02000000000000000000" pitchFamily="2" charset="0"/>
                <a:cs typeface="Roboto" panose="02000000000000000000" pitchFamily="2" charset="0"/>
              </a:rPr>
              <a:t>75 % der deutschen Bevölkerung fühlen sich vom Verkehrslärm gestört</a:t>
            </a:r>
          </a:p>
          <a:p>
            <a:pPr marL="324000" indent="-360000">
              <a:buFont typeface="Arial" pitchFamily="34" charset="0"/>
              <a:buChar char="•"/>
            </a:pPr>
            <a:r>
              <a:rPr lang="de-DE" sz="2400" dirty="0">
                <a:solidFill>
                  <a:schemeClr val="tx2"/>
                </a:solidFill>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Lärm fördert…</a:t>
            </a:r>
          </a:p>
          <a:p>
            <a:endParaRPr lang="de-DE" sz="2400" dirty="0">
              <a:solidFill>
                <a:schemeClr val="tx2"/>
              </a:solidFill>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endParaRPr>
          </a:p>
          <a:p>
            <a:pPr marL="742950" lvl="1" indent="-285750">
              <a:buFont typeface="Wingdings" panose="05000000000000000000" pitchFamily="2" charset="2"/>
              <a:buChar char="à"/>
            </a:pPr>
            <a:r>
              <a:rPr lang="de-DE" sz="2400" dirty="0">
                <a:solidFill>
                  <a:schemeClr val="tx2"/>
                </a:solidFill>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erhöhtes Risiko für Herz-Kreislauf-Erkrankungen</a:t>
            </a:r>
          </a:p>
          <a:p>
            <a:pPr marL="742950" lvl="1" indent="-285750">
              <a:buFont typeface="Wingdings" panose="05000000000000000000" pitchFamily="2" charset="2"/>
              <a:buChar char="à"/>
            </a:pPr>
            <a:r>
              <a:rPr lang="de-DE" sz="2400" dirty="0">
                <a:solidFill>
                  <a:schemeClr val="tx2"/>
                </a:solidFill>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Lern-, Konzentrations- und Schlafstörungen</a:t>
            </a:r>
            <a:endParaRPr lang="de-DE" sz="2400" dirty="0">
              <a:solidFill>
                <a:schemeClr val="tx2"/>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4763742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FF411CF1-5A10-4BCE-BC18-CBE869AB87E4}"/>
              </a:ext>
            </a:extLst>
          </p:cNvPr>
          <p:cNvSpPr>
            <a:spLocks noGrp="1"/>
          </p:cNvSpPr>
          <p:nvPr>
            <p:ph type="dt" sz="half" idx="10"/>
          </p:nvPr>
        </p:nvSpPr>
        <p:spPr/>
        <p:txBody>
          <a:bodyPr/>
          <a:lstStyle/>
          <a:p>
            <a:fld id="{B3279D9A-9688-4428-A176-8BCF2B273DD2}" type="datetime1">
              <a:rPr lang="de-DE" smtClean="0"/>
              <a:t>03.11.2023</a:t>
            </a:fld>
            <a:endParaRPr lang="de-DE"/>
          </a:p>
        </p:txBody>
      </p:sp>
      <p:sp>
        <p:nvSpPr>
          <p:cNvPr id="5" name="Foliennummernplatzhalter 4">
            <a:extLst>
              <a:ext uri="{FF2B5EF4-FFF2-40B4-BE49-F238E27FC236}">
                <a16:creationId xmlns:a16="http://schemas.microsoft.com/office/drawing/2014/main" id="{D1C894AA-9ED1-449A-AF2A-9B81F10C903C}"/>
              </a:ext>
            </a:extLst>
          </p:cNvPr>
          <p:cNvSpPr>
            <a:spLocks noGrp="1"/>
          </p:cNvSpPr>
          <p:nvPr>
            <p:ph type="sldNum" sz="quarter" idx="12"/>
          </p:nvPr>
        </p:nvSpPr>
        <p:spPr/>
        <p:txBody>
          <a:bodyPr/>
          <a:lstStyle/>
          <a:p>
            <a:fld id="{FDCA9C79-A3EE-AF46-889E-891EB4850505}" type="slidenum">
              <a:rPr lang="de-DE" smtClean="0"/>
              <a:pPr/>
              <a:t>13</a:t>
            </a:fld>
            <a:endParaRPr lang="de-DE"/>
          </a:p>
        </p:txBody>
      </p:sp>
      <p:sp>
        <p:nvSpPr>
          <p:cNvPr id="8" name="Titel 5">
            <a:extLst>
              <a:ext uri="{FF2B5EF4-FFF2-40B4-BE49-F238E27FC236}">
                <a16:creationId xmlns:a16="http://schemas.microsoft.com/office/drawing/2014/main" id="{D77D68BA-290B-48FC-A301-0AE57C388553}"/>
              </a:ext>
            </a:extLst>
          </p:cNvPr>
          <p:cNvSpPr txBox="1">
            <a:spLocks/>
          </p:cNvSpPr>
          <p:nvPr/>
        </p:nvSpPr>
        <p:spPr>
          <a:xfrm>
            <a:off x="470701" y="543918"/>
            <a:ext cx="7968451" cy="828485"/>
          </a:xfrm>
          <a:prstGeom prst="rect">
            <a:avLst/>
          </a:prstGeom>
        </p:spPr>
        <p:txBody>
          <a:bodyPr/>
          <a:lstStyle>
            <a:lvl1pPr algn="l" defTabSz="457200" rtl="0" eaLnBrk="1" latinLnBrk="0" hangingPunct="1">
              <a:spcBef>
                <a:spcPct val="0"/>
              </a:spcBef>
              <a:buNone/>
              <a:defRPr sz="2800" b="0" i="0" kern="1200">
                <a:solidFill>
                  <a:schemeClr val="accent1"/>
                </a:solidFill>
                <a:latin typeface="Roboto Slab Regular"/>
                <a:ea typeface="+mj-ea"/>
                <a:cs typeface="Roboto Slab Regular"/>
              </a:defRPr>
            </a:lvl1pPr>
          </a:lstStyle>
          <a:p>
            <a:r>
              <a:rPr lang="de-DE" b="1" dirty="0">
                <a:solidFill>
                  <a:schemeClr val="tx1"/>
                </a:solidFill>
              </a:rPr>
              <a:t>Unsere Mobilität hat Folgen</a:t>
            </a:r>
          </a:p>
          <a:p>
            <a:r>
              <a:rPr lang="de-DE" b="1" dirty="0">
                <a:solidFill>
                  <a:schemeClr val="tx1"/>
                </a:solidFill>
              </a:rPr>
              <a:t>- Luftverschmutzung und Verkehrssicherheit</a:t>
            </a:r>
          </a:p>
        </p:txBody>
      </p:sp>
      <p:pic>
        <p:nvPicPr>
          <p:cNvPr id="14" name="Grafik 13">
            <a:extLst>
              <a:ext uri="{FF2B5EF4-FFF2-40B4-BE49-F238E27FC236}">
                <a16:creationId xmlns:a16="http://schemas.microsoft.com/office/drawing/2014/main" id="{F3699CE2-F0AA-4AE3-B870-ED86178F07D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70701" y="4386499"/>
            <a:ext cx="3755231" cy="1261181"/>
          </a:xfrm>
          <a:prstGeom prst="rect">
            <a:avLst/>
          </a:prstGeom>
        </p:spPr>
      </p:pic>
      <p:pic>
        <p:nvPicPr>
          <p:cNvPr id="16" name="Grafik 15">
            <a:extLst>
              <a:ext uri="{FF2B5EF4-FFF2-40B4-BE49-F238E27FC236}">
                <a16:creationId xmlns:a16="http://schemas.microsoft.com/office/drawing/2014/main" id="{D7355E3C-EC94-4146-AEC5-C7F27EE875F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4806" b="7597"/>
          <a:stretch/>
        </p:blipFill>
        <p:spPr>
          <a:xfrm>
            <a:off x="470699" y="1796955"/>
            <a:ext cx="3755232" cy="2360942"/>
          </a:xfrm>
          <a:prstGeom prst="rect">
            <a:avLst/>
          </a:prstGeom>
        </p:spPr>
      </p:pic>
      <p:sp>
        <p:nvSpPr>
          <p:cNvPr id="2" name="Rechteck 1">
            <a:extLst>
              <a:ext uri="{FF2B5EF4-FFF2-40B4-BE49-F238E27FC236}">
                <a16:creationId xmlns:a16="http://schemas.microsoft.com/office/drawing/2014/main" id="{5AE77F0C-DFAF-479E-8AE9-B7342F5C8596}"/>
              </a:ext>
            </a:extLst>
          </p:cNvPr>
          <p:cNvSpPr/>
          <p:nvPr/>
        </p:nvSpPr>
        <p:spPr>
          <a:xfrm>
            <a:off x="4225930" y="1711075"/>
            <a:ext cx="4670420" cy="4524315"/>
          </a:xfrm>
          <a:prstGeom prst="rect">
            <a:avLst/>
          </a:prstGeom>
        </p:spPr>
        <p:txBody>
          <a:bodyPr wrap="square">
            <a:spAutoFit/>
          </a:bodyPr>
          <a:lstStyle/>
          <a:p>
            <a:pPr marL="324000" indent="-360000">
              <a:buFont typeface="Arial" pitchFamily="34" charset="0"/>
              <a:buChar char="•"/>
            </a:pPr>
            <a:r>
              <a:rPr lang="de-DE" sz="2400" dirty="0">
                <a:solidFill>
                  <a:schemeClr val="tx2"/>
                </a:solidFill>
                <a:latin typeface="Roboto" panose="02000000000000000000" pitchFamily="2" charset="0"/>
                <a:ea typeface="Roboto" panose="02000000000000000000" pitchFamily="2" charset="0"/>
                <a:cs typeface="Roboto" panose="02000000000000000000" pitchFamily="2" charset="0"/>
              </a:rPr>
              <a:t>Ausstoß von Schadstoffen wie Dieselruß, Stickstoffoxide, Feinstaub</a:t>
            </a:r>
          </a:p>
          <a:p>
            <a:pPr marL="324000" indent="-360000">
              <a:buFont typeface="Arial" pitchFamily="34" charset="0"/>
              <a:buChar char="•"/>
            </a:pPr>
            <a:r>
              <a:rPr lang="de-DE" sz="2400" dirty="0">
                <a:solidFill>
                  <a:schemeClr val="tx2"/>
                </a:solidFill>
                <a:latin typeface="Roboto" panose="02000000000000000000" pitchFamily="2" charset="0"/>
                <a:ea typeface="Roboto" panose="02000000000000000000" pitchFamily="2" charset="0"/>
                <a:cs typeface="Roboto" panose="02000000000000000000" pitchFamily="2" charset="0"/>
              </a:rPr>
              <a:t>Luftschadstoffe wirken klima- und gesundheitsschädlich</a:t>
            </a:r>
          </a:p>
          <a:p>
            <a:pPr marL="800100" lvl="1" indent="-342900">
              <a:buFont typeface="Wingdings" panose="05000000000000000000" pitchFamily="2" charset="2"/>
              <a:buChar char="à"/>
            </a:pPr>
            <a:r>
              <a:rPr lang="de-DE" sz="2400" dirty="0">
                <a:solidFill>
                  <a:schemeClr val="tx2"/>
                </a:solidFill>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z.B. Atemweg- und Kreislauferkrankungen</a:t>
            </a:r>
          </a:p>
          <a:p>
            <a:pPr marL="800100" lvl="1" indent="-342900">
              <a:buFont typeface="Wingdings" panose="05000000000000000000" pitchFamily="2" charset="2"/>
              <a:buChar char="à"/>
            </a:pPr>
            <a:endParaRPr lang="de-DE" sz="2400" dirty="0">
              <a:solidFill>
                <a:schemeClr val="tx2"/>
              </a:solidFill>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endParaRPr>
          </a:p>
          <a:p>
            <a:pPr marL="342900" indent="-342900">
              <a:buFont typeface="Arial" panose="020B0604020202020204" pitchFamily="34" charset="0"/>
              <a:buChar char="•"/>
            </a:pPr>
            <a:r>
              <a:rPr lang="de-DE" sz="2400" dirty="0">
                <a:solidFill>
                  <a:schemeClr val="tx2"/>
                </a:solidFill>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Verkehrssicherheit: jährlich sterben Menschen im Straßenverkehr</a:t>
            </a:r>
            <a:endParaRPr lang="de-DE" sz="2400" dirty="0">
              <a:solidFill>
                <a:schemeClr val="tx2"/>
              </a:solidFill>
              <a:latin typeface="Roboto" panose="02000000000000000000" pitchFamily="2" charset="0"/>
              <a:ea typeface="Roboto" panose="02000000000000000000" pitchFamily="2" charset="0"/>
              <a:cs typeface="Roboto" panose="02000000000000000000" pitchFamily="2" charset="0"/>
            </a:endParaRPr>
          </a:p>
          <a:p>
            <a:pPr marL="324000" indent="-360000">
              <a:buFont typeface="Arial" pitchFamily="34" charset="0"/>
              <a:buChar char="•"/>
            </a:pPr>
            <a:endParaRPr lang="de-DE" sz="2400" dirty="0">
              <a:solidFill>
                <a:schemeClr val="tx2"/>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2915799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FF411CF1-5A10-4BCE-BC18-CBE869AB87E4}"/>
              </a:ext>
            </a:extLst>
          </p:cNvPr>
          <p:cNvSpPr>
            <a:spLocks noGrp="1"/>
          </p:cNvSpPr>
          <p:nvPr>
            <p:ph type="dt" sz="half" idx="10"/>
          </p:nvPr>
        </p:nvSpPr>
        <p:spPr/>
        <p:txBody>
          <a:bodyPr/>
          <a:lstStyle/>
          <a:p>
            <a:fld id="{B3279D9A-9688-4428-A176-8BCF2B273DD2}" type="datetime1">
              <a:rPr lang="de-DE" smtClean="0"/>
              <a:t>03.11.2023</a:t>
            </a:fld>
            <a:endParaRPr lang="de-DE"/>
          </a:p>
        </p:txBody>
      </p:sp>
      <p:sp>
        <p:nvSpPr>
          <p:cNvPr id="5" name="Foliennummernplatzhalter 4">
            <a:extLst>
              <a:ext uri="{FF2B5EF4-FFF2-40B4-BE49-F238E27FC236}">
                <a16:creationId xmlns:a16="http://schemas.microsoft.com/office/drawing/2014/main" id="{D1C894AA-9ED1-449A-AF2A-9B81F10C903C}"/>
              </a:ext>
            </a:extLst>
          </p:cNvPr>
          <p:cNvSpPr>
            <a:spLocks noGrp="1"/>
          </p:cNvSpPr>
          <p:nvPr>
            <p:ph type="sldNum" sz="quarter" idx="12"/>
          </p:nvPr>
        </p:nvSpPr>
        <p:spPr/>
        <p:txBody>
          <a:bodyPr/>
          <a:lstStyle/>
          <a:p>
            <a:fld id="{FDCA9C79-A3EE-AF46-889E-891EB4850505}" type="slidenum">
              <a:rPr lang="de-DE" smtClean="0"/>
              <a:pPr/>
              <a:t>14</a:t>
            </a:fld>
            <a:endParaRPr lang="de-DE"/>
          </a:p>
        </p:txBody>
      </p:sp>
      <p:sp>
        <p:nvSpPr>
          <p:cNvPr id="8" name="Titel 5">
            <a:extLst>
              <a:ext uri="{FF2B5EF4-FFF2-40B4-BE49-F238E27FC236}">
                <a16:creationId xmlns:a16="http://schemas.microsoft.com/office/drawing/2014/main" id="{D77D68BA-290B-48FC-A301-0AE57C388553}"/>
              </a:ext>
            </a:extLst>
          </p:cNvPr>
          <p:cNvSpPr txBox="1">
            <a:spLocks/>
          </p:cNvSpPr>
          <p:nvPr/>
        </p:nvSpPr>
        <p:spPr>
          <a:xfrm>
            <a:off x="470701" y="543918"/>
            <a:ext cx="7968451" cy="828485"/>
          </a:xfrm>
          <a:prstGeom prst="rect">
            <a:avLst/>
          </a:prstGeom>
        </p:spPr>
        <p:txBody>
          <a:bodyPr/>
          <a:lstStyle>
            <a:lvl1pPr algn="l" defTabSz="457200" rtl="0" eaLnBrk="1" latinLnBrk="0" hangingPunct="1">
              <a:spcBef>
                <a:spcPct val="0"/>
              </a:spcBef>
              <a:buNone/>
              <a:defRPr sz="2800" b="0" i="0" kern="1200">
                <a:solidFill>
                  <a:schemeClr val="accent1"/>
                </a:solidFill>
                <a:latin typeface="Roboto Slab Regular"/>
                <a:ea typeface="+mj-ea"/>
                <a:cs typeface="Roboto Slab Regular"/>
              </a:defRPr>
            </a:lvl1pPr>
          </a:lstStyle>
          <a:p>
            <a:r>
              <a:rPr lang="de-DE" b="1" dirty="0">
                <a:solidFill>
                  <a:schemeClr val="tx1"/>
                </a:solidFill>
              </a:rPr>
              <a:t>Unsere Mobilität hat Folgen</a:t>
            </a:r>
          </a:p>
          <a:p>
            <a:r>
              <a:rPr lang="de-DE" b="1" dirty="0">
                <a:solidFill>
                  <a:schemeClr val="tx1"/>
                </a:solidFill>
              </a:rPr>
              <a:t>- Flächengerechtigkeit</a:t>
            </a:r>
          </a:p>
        </p:txBody>
      </p:sp>
      <p:grpSp>
        <p:nvGrpSpPr>
          <p:cNvPr id="9" name="Gruppieren 16">
            <a:extLst>
              <a:ext uri="{FF2B5EF4-FFF2-40B4-BE49-F238E27FC236}">
                <a16:creationId xmlns:a16="http://schemas.microsoft.com/office/drawing/2014/main" id="{A19C49BA-1D0F-480C-89C6-BFC818C8C277}"/>
              </a:ext>
            </a:extLst>
          </p:cNvPr>
          <p:cNvGrpSpPr>
            <a:grpSpLocks noChangeAspect="1"/>
          </p:cNvGrpSpPr>
          <p:nvPr/>
        </p:nvGrpSpPr>
        <p:grpSpPr>
          <a:xfrm>
            <a:off x="395536" y="3212976"/>
            <a:ext cx="4998852" cy="3420008"/>
            <a:chOff x="1868608" y="2979994"/>
            <a:chExt cx="4575600" cy="3235342"/>
          </a:xfrm>
        </p:grpSpPr>
        <p:pic>
          <p:nvPicPr>
            <p:cNvPr id="10" name="Picture 2" descr="http://pitaya.se/wp-content/uploads/2013/09/Myndum-borg-plakat3.jpg">
              <a:extLst>
                <a:ext uri="{FF2B5EF4-FFF2-40B4-BE49-F238E27FC236}">
                  <a16:creationId xmlns:a16="http://schemas.microsoft.com/office/drawing/2014/main" id="{23C2A37E-0771-41F7-9D60-4BAF4A7836C8}"/>
                </a:ext>
              </a:extLst>
            </p:cNvPr>
            <p:cNvPicPr>
              <a:picLocks noChangeAspect="1" noChangeArrowheads="1"/>
            </p:cNvPicPr>
            <p:nvPr/>
          </p:nvPicPr>
          <p:blipFill>
            <a:blip r:embed="rId3" cstate="print"/>
            <a:srcRect/>
            <a:stretch>
              <a:fillRect/>
            </a:stretch>
          </p:blipFill>
          <p:spPr bwMode="auto">
            <a:xfrm>
              <a:off x="1870224" y="2979994"/>
              <a:ext cx="4573983" cy="3235342"/>
            </a:xfrm>
            <a:prstGeom prst="rect">
              <a:avLst/>
            </a:prstGeom>
            <a:noFill/>
          </p:spPr>
        </p:pic>
        <p:sp>
          <p:nvSpPr>
            <p:cNvPr id="11" name="Rechteck 10">
              <a:extLst>
                <a:ext uri="{FF2B5EF4-FFF2-40B4-BE49-F238E27FC236}">
                  <a16:creationId xmlns:a16="http://schemas.microsoft.com/office/drawing/2014/main" id="{27BBF81B-D80C-46D9-AEC1-FE1EBB618849}"/>
                </a:ext>
              </a:extLst>
            </p:cNvPr>
            <p:cNvSpPr/>
            <p:nvPr/>
          </p:nvSpPr>
          <p:spPr>
            <a:xfrm>
              <a:off x="1868608" y="5815013"/>
              <a:ext cx="4575600" cy="40005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bg1"/>
                  </a:solidFill>
                </a:rPr>
                <a:t>70 Personen, 3 Verkehrsmittel</a:t>
              </a:r>
            </a:p>
          </p:txBody>
        </p:sp>
      </p:grpSp>
      <p:sp>
        <p:nvSpPr>
          <p:cNvPr id="12" name="Inhaltsplatzhalter 1">
            <a:extLst>
              <a:ext uri="{FF2B5EF4-FFF2-40B4-BE49-F238E27FC236}">
                <a16:creationId xmlns:a16="http://schemas.microsoft.com/office/drawing/2014/main" id="{CC102D11-3558-44A3-890E-ED30C9AE93CC}"/>
              </a:ext>
            </a:extLst>
          </p:cNvPr>
          <p:cNvSpPr>
            <a:spLocks noGrp="1"/>
          </p:cNvSpPr>
          <p:nvPr>
            <p:ph sz="half" idx="1"/>
          </p:nvPr>
        </p:nvSpPr>
        <p:spPr>
          <a:xfrm>
            <a:off x="457200" y="1914525"/>
            <a:ext cx="5338936" cy="4211638"/>
          </a:xfrm>
        </p:spPr>
        <p:txBody>
          <a:bodyPr/>
          <a:lstStyle/>
          <a:p>
            <a:pPr marL="324000" indent="-360000">
              <a:buFont typeface="Arial" pitchFamily="34" charset="0"/>
              <a:buChar char="•"/>
            </a:pPr>
            <a:r>
              <a:rPr lang="de-DE" sz="2400" dirty="0">
                <a:solidFill>
                  <a:schemeClr val="tx2"/>
                </a:solidFill>
              </a:rPr>
              <a:t>Ungerechte Flächenverteilung</a:t>
            </a:r>
            <a:br>
              <a:rPr lang="de-DE" sz="2400" dirty="0">
                <a:solidFill>
                  <a:schemeClr val="tx2"/>
                </a:solidFill>
              </a:rPr>
            </a:br>
            <a:r>
              <a:rPr lang="de-DE" sz="2400" dirty="0">
                <a:solidFill>
                  <a:schemeClr val="tx2"/>
                </a:solidFill>
              </a:rPr>
              <a:t> am Beispiel Berlin</a:t>
            </a:r>
          </a:p>
          <a:p>
            <a:pPr marL="324000" indent="-360000">
              <a:buFont typeface="Arial" pitchFamily="34" charset="0"/>
              <a:buChar char="•"/>
            </a:pPr>
            <a:r>
              <a:rPr lang="de-DE" sz="2400" dirty="0">
                <a:solidFill>
                  <a:schemeClr val="tx2"/>
                </a:solidFill>
              </a:rPr>
              <a:t>Hoher Flächenverbrauch</a:t>
            </a:r>
          </a:p>
          <a:p>
            <a:endParaRPr lang="de-DE" dirty="0"/>
          </a:p>
        </p:txBody>
      </p:sp>
      <p:graphicFrame>
        <p:nvGraphicFramePr>
          <p:cNvPr id="13" name="Diagramm 12">
            <a:extLst>
              <a:ext uri="{FF2B5EF4-FFF2-40B4-BE49-F238E27FC236}">
                <a16:creationId xmlns:a16="http://schemas.microsoft.com/office/drawing/2014/main" id="{D75A0FF7-0087-4A7A-81B3-EE795776C2A1}"/>
              </a:ext>
            </a:extLst>
          </p:cNvPr>
          <p:cNvGraphicFramePr/>
          <p:nvPr/>
        </p:nvGraphicFramePr>
        <p:xfrm>
          <a:off x="4923656" y="1052998"/>
          <a:ext cx="4680520" cy="3168352"/>
        </p:xfrm>
        <a:graphic>
          <a:graphicData uri="http://schemas.openxmlformats.org/drawingml/2006/chart">
            <c:chart xmlns:c="http://schemas.openxmlformats.org/drawingml/2006/chart" xmlns:r="http://schemas.openxmlformats.org/officeDocument/2006/relationships" r:id="rId4"/>
          </a:graphicData>
        </a:graphic>
      </p:graphicFrame>
      <p:sp>
        <p:nvSpPr>
          <p:cNvPr id="15" name="Textfeld 14">
            <a:extLst>
              <a:ext uri="{FF2B5EF4-FFF2-40B4-BE49-F238E27FC236}">
                <a16:creationId xmlns:a16="http://schemas.microsoft.com/office/drawing/2014/main" id="{D3257E45-2EEF-4916-9097-5C8D17FDE5D7}"/>
              </a:ext>
            </a:extLst>
          </p:cNvPr>
          <p:cNvSpPr txBox="1"/>
          <p:nvPr/>
        </p:nvSpPr>
        <p:spPr>
          <a:xfrm>
            <a:off x="6084168" y="4005066"/>
            <a:ext cx="2808312" cy="954107"/>
          </a:xfrm>
          <a:prstGeom prst="rect">
            <a:avLst/>
          </a:prstGeom>
          <a:noFill/>
        </p:spPr>
        <p:txBody>
          <a:bodyPr wrap="square" rtlCol="0">
            <a:spAutoFit/>
          </a:bodyPr>
          <a:lstStyle/>
          <a:p>
            <a:r>
              <a:rPr lang="de-DE" sz="1400" dirty="0">
                <a:solidFill>
                  <a:schemeClr val="tx2"/>
                </a:solidFill>
                <a:latin typeface="Roboto" pitchFamily="2" charset="0"/>
                <a:ea typeface="Roboto" pitchFamily="2" charset="0"/>
                <a:cs typeface="Roboto" pitchFamily="2" charset="0"/>
              </a:rPr>
              <a:t>Abb.: Eigene Darstellung nach Agentur für Clevere Städte 2014</a:t>
            </a:r>
          </a:p>
          <a:p>
            <a:r>
              <a:rPr lang="de-DE" sz="1400" dirty="0">
                <a:solidFill>
                  <a:schemeClr val="tx2"/>
                </a:solidFill>
                <a:latin typeface="Roboto" pitchFamily="2" charset="0"/>
                <a:ea typeface="Roboto" pitchFamily="2" charset="0"/>
                <a:cs typeface="Roboto" pitchFamily="2" charset="0"/>
              </a:rPr>
              <a:t>Fotos: www.bilaus.is</a:t>
            </a:r>
          </a:p>
          <a:p>
            <a:endParaRPr lang="de-DE" sz="1400" i="1" dirty="0">
              <a:solidFill>
                <a:schemeClr val="tx1">
                  <a:lumMod val="65000"/>
                  <a:lumOff val="35000"/>
                </a:schemeClr>
              </a:solidFill>
            </a:endParaRPr>
          </a:p>
        </p:txBody>
      </p:sp>
      <p:pic>
        <p:nvPicPr>
          <p:cNvPr id="14" name="Bild 11">
            <a:extLst>
              <a:ext uri="{FF2B5EF4-FFF2-40B4-BE49-F238E27FC236}">
                <a16:creationId xmlns:a16="http://schemas.microsoft.com/office/drawing/2014/main" id="{6E2763B7-CA8E-482B-B711-29E21453F5AB}"/>
              </a:ext>
            </a:extLst>
          </p:cNvPr>
          <p:cNvPicPr/>
          <p:nvPr/>
        </p:nvPicPr>
        <p:blipFill>
          <a:blip r:embed="rId5" cstate="print">
            <a:extLst>
              <a:ext uri="{28A0092B-C50C-407E-A947-70E740481C1C}">
                <a14:useLocalDpi xmlns:a14="http://schemas.microsoft.com/office/drawing/2010/main"/>
              </a:ext>
            </a:extLst>
          </a:blip>
          <a:stretch>
            <a:fillRect/>
          </a:stretch>
        </p:blipFill>
        <p:spPr>
          <a:xfrm>
            <a:off x="6283052" y="2684189"/>
            <a:ext cx="792088" cy="313749"/>
          </a:xfrm>
          <a:prstGeom prst="rect">
            <a:avLst/>
          </a:prstGeom>
        </p:spPr>
      </p:pic>
      <p:pic>
        <p:nvPicPr>
          <p:cNvPr id="16" name="Bild 28">
            <a:extLst>
              <a:ext uri="{FF2B5EF4-FFF2-40B4-BE49-F238E27FC236}">
                <a16:creationId xmlns:a16="http://schemas.microsoft.com/office/drawing/2014/main" id="{726C579D-6A68-4C39-9D10-F974A01B19B9}"/>
              </a:ext>
            </a:extLst>
          </p:cNvPr>
          <p:cNvPicPr/>
          <p:nvPr/>
        </p:nvPicPr>
        <p:blipFill>
          <a:blip r:embed="rId6" cstate="print">
            <a:extLst>
              <a:ext uri="{28A0092B-C50C-407E-A947-70E740481C1C}">
                <a14:useLocalDpi xmlns:a14="http://schemas.microsoft.com/office/drawing/2010/main"/>
              </a:ext>
            </a:extLst>
          </a:blip>
          <a:stretch>
            <a:fillRect/>
          </a:stretch>
        </p:blipFill>
        <p:spPr>
          <a:xfrm>
            <a:off x="7787564" y="2872835"/>
            <a:ext cx="552095" cy="504318"/>
          </a:xfrm>
          <a:prstGeom prst="rect">
            <a:avLst/>
          </a:prstGeom>
        </p:spPr>
      </p:pic>
      <p:pic>
        <p:nvPicPr>
          <p:cNvPr id="17" name="Bild 29">
            <a:extLst>
              <a:ext uri="{FF2B5EF4-FFF2-40B4-BE49-F238E27FC236}">
                <a16:creationId xmlns:a16="http://schemas.microsoft.com/office/drawing/2014/main" id="{48E89187-EC59-485E-8F8F-A44273C58903}"/>
              </a:ext>
            </a:extLst>
          </p:cNvPr>
          <p:cNvPicPr/>
          <p:nvPr/>
        </p:nvPicPr>
        <p:blipFill>
          <a:blip r:embed="rId7" cstate="print">
            <a:extLst>
              <a:ext uri="{28A0092B-C50C-407E-A947-70E740481C1C}">
                <a14:useLocalDpi xmlns:a14="http://schemas.microsoft.com/office/drawing/2010/main"/>
              </a:ext>
            </a:extLst>
          </a:blip>
          <a:stretch>
            <a:fillRect/>
          </a:stretch>
        </p:blipFill>
        <p:spPr>
          <a:xfrm>
            <a:off x="7477987" y="1836222"/>
            <a:ext cx="288032" cy="528058"/>
          </a:xfrm>
          <a:prstGeom prst="rect">
            <a:avLst/>
          </a:prstGeom>
        </p:spPr>
      </p:pic>
    </p:spTree>
    <p:extLst>
      <p:ext uri="{BB962C8B-B14F-4D97-AF65-F5344CB8AC3E}">
        <p14:creationId xmlns:p14="http://schemas.microsoft.com/office/powerpoint/2010/main" val="31974119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6">
            <a:extLst>
              <a:ext uri="{FF2B5EF4-FFF2-40B4-BE49-F238E27FC236}">
                <a16:creationId xmlns:a16="http://schemas.microsoft.com/office/drawing/2014/main" id="{C619BE45-70E5-4FBE-8E0D-B8F5C48E5BA4}"/>
              </a:ext>
            </a:extLst>
          </p:cNvPr>
          <p:cNvPicPr>
            <a:picLocks noGrp="1" noChangeAspect="1"/>
          </p:cNvPicPr>
          <p:nvPr>
            <p:ph sz="half" idx="1"/>
          </p:nvPr>
        </p:nvPicPr>
        <p:blipFill>
          <a:blip r:embed="rId3"/>
          <a:stretch>
            <a:fillRect/>
          </a:stretch>
        </p:blipFill>
        <p:spPr>
          <a:xfrm>
            <a:off x="569626" y="1541297"/>
            <a:ext cx="5336498" cy="4617920"/>
          </a:xfrm>
        </p:spPr>
      </p:pic>
      <p:sp>
        <p:nvSpPr>
          <p:cNvPr id="4" name="Datumsplatzhalter 3">
            <a:extLst>
              <a:ext uri="{FF2B5EF4-FFF2-40B4-BE49-F238E27FC236}">
                <a16:creationId xmlns:a16="http://schemas.microsoft.com/office/drawing/2014/main" id="{8F4021BD-2565-4EF4-97DA-A1D418359057}"/>
              </a:ext>
            </a:extLst>
          </p:cNvPr>
          <p:cNvSpPr>
            <a:spLocks noGrp="1"/>
          </p:cNvSpPr>
          <p:nvPr>
            <p:ph type="dt" sz="half" idx="10"/>
          </p:nvPr>
        </p:nvSpPr>
        <p:spPr/>
        <p:txBody>
          <a:bodyPr/>
          <a:lstStyle/>
          <a:p>
            <a:fld id="{B3279D9A-9688-4428-A176-8BCF2B273DD2}" type="datetime1">
              <a:rPr lang="de-DE" smtClean="0"/>
              <a:t>03.11.2023</a:t>
            </a:fld>
            <a:endParaRPr lang="de-DE"/>
          </a:p>
        </p:txBody>
      </p:sp>
      <p:sp>
        <p:nvSpPr>
          <p:cNvPr id="5" name="Foliennummernplatzhalter 4">
            <a:extLst>
              <a:ext uri="{FF2B5EF4-FFF2-40B4-BE49-F238E27FC236}">
                <a16:creationId xmlns:a16="http://schemas.microsoft.com/office/drawing/2014/main" id="{E96B90FC-38D6-4D0D-954E-37A5A2C54822}"/>
              </a:ext>
            </a:extLst>
          </p:cNvPr>
          <p:cNvSpPr>
            <a:spLocks noGrp="1"/>
          </p:cNvSpPr>
          <p:nvPr>
            <p:ph type="sldNum" sz="quarter" idx="12"/>
          </p:nvPr>
        </p:nvSpPr>
        <p:spPr/>
        <p:txBody>
          <a:bodyPr/>
          <a:lstStyle/>
          <a:p>
            <a:fld id="{FDCA9C79-A3EE-AF46-889E-891EB4850505}" type="slidenum">
              <a:rPr lang="de-DE" smtClean="0"/>
              <a:pPr/>
              <a:t>15</a:t>
            </a:fld>
            <a:endParaRPr lang="de-DE"/>
          </a:p>
        </p:txBody>
      </p:sp>
      <p:sp>
        <p:nvSpPr>
          <p:cNvPr id="10" name="Rechteck 9">
            <a:extLst>
              <a:ext uri="{FF2B5EF4-FFF2-40B4-BE49-F238E27FC236}">
                <a16:creationId xmlns:a16="http://schemas.microsoft.com/office/drawing/2014/main" id="{EE5A9171-DF86-4D33-B3B5-198EF4F16998}"/>
              </a:ext>
            </a:extLst>
          </p:cNvPr>
          <p:cNvSpPr/>
          <p:nvPr/>
        </p:nvSpPr>
        <p:spPr>
          <a:xfrm>
            <a:off x="6284626" y="1752899"/>
            <a:ext cx="2402174" cy="2554545"/>
          </a:xfrm>
          <a:prstGeom prst="rect">
            <a:avLst/>
          </a:prstGeom>
        </p:spPr>
        <p:txBody>
          <a:bodyPr wrap="square">
            <a:spAutoFit/>
          </a:bodyPr>
          <a:lstStyle/>
          <a:p>
            <a:pPr marL="342900" indent="-342900">
              <a:buFont typeface="Arial" panose="020B0604020202020204" pitchFamily="34" charset="0"/>
              <a:buChar char="•"/>
            </a:pPr>
            <a:r>
              <a:rPr lang="de-DE" sz="2000" dirty="0">
                <a:solidFill>
                  <a:schemeClr val="tx2"/>
                </a:solidFill>
                <a:latin typeface="Roboto" panose="02000000000000000000" pitchFamily="2" charset="0"/>
                <a:ea typeface="Roboto" panose="02000000000000000000" pitchFamily="2" charset="0"/>
                <a:cs typeface="Roboto" panose="02000000000000000000" pitchFamily="2" charset="0"/>
              </a:rPr>
              <a:t>Verkehrssektor ist drittgrößter Verursacher von CO</a:t>
            </a:r>
            <a:r>
              <a:rPr lang="de-DE" sz="2000" baseline="-25000" dirty="0">
                <a:solidFill>
                  <a:schemeClr val="tx2"/>
                </a:solidFill>
                <a:latin typeface="Roboto" panose="02000000000000000000" pitchFamily="2" charset="0"/>
                <a:ea typeface="Roboto" panose="02000000000000000000" pitchFamily="2" charset="0"/>
                <a:cs typeface="Roboto" panose="02000000000000000000" pitchFamily="2" charset="0"/>
              </a:rPr>
              <a:t>2</a:t>
            </a:r>
            <a:r>
              <a:rPr lang="de-DE" sz="2000" dirty="0">
                <a:solidFill>
                  <a:schemeClr val="tx2"/>
                </a:solidFill>
                <a:latin typeface="Roboto" panose="02000000000000000000" pitchFamily="2" charset="0"/>
                <a:ea typeface="Roboto" panose="02000000000000000000" pitchFamily="2" charset="0"/>
                <a:cs typeface="Roboto" panose="02000000000000000000" pitchFamily="2" charset="0"/>
              </a:rPr>
              <a:t> Emissionen </a:t>
            </a:r>
            <a:endParaRPr lang="de-DE" sz="2000" baseline="-25000" dirty="0">
              <a:solidFill>
                <a:schemeClr val="tx2"/>
              </a:solidFill>
              <a:latin typeface="Roboto" panose="02000000000000000000" pitchFamily="2" charset="0"/>
              <a:ea typeface="Roboto" panose="02000000000000000000" pitchFamily="2" charset="0"/>
              <a:cs typeface="Roboto" panose="02000000000000000000" pitchFamily="2" charset="0"/>
            </a:endParaRPr>
          </a:p>
          <a:p>
            <a:endParaRPr lang="de-DE" sz="2000" dirty="0">
              <a:solidFill>
                <a:schemeClr val="tx2"/>
              </a:solidFill>
              <a:latin typeface="Roboto" panose="02000000000000000000" pitchFamily="2" charset="0"/>
              <a:ea typeface="Roboto" panose="02000000000000000000" pitchFamily="2" charset="0"/>
              <a:cs typeface="Roboto" panose="02000000000000000000" pitchFamily="2" charset="0"/>
            </a:endParaRPr>
          </a:p>
          <a:p>
            <a:pPr marL="342900" indent="-342900">
              <a:buFont typeface="Arial" panose="020B0604020202020204" pitchFamily="34" charset="0"/>
              <a:buChar char="•"/>
            </a:pPr>
            <a:r>
              <a:rPr lang="de-DE" sz="2000" dirty="0">
                <a:solidFill>
                  <a:schemeClr val="tx2"/>
                </a:solidFill>
                <a:latin typeface="Roboto" panose="02000000000000000000" pitchFamily="2" charset="0"/>
                <a:ea typeface="Roboto" panose="02000000000000000000" pitchFamily="2" charset="0"/>
                <a:cs typeface="Roboto" panose="02000000000000000000" pitchFamily="2" charset="0"/>
              </a:rPr>
              <a:t>geringste CO</a:t>
            </a:r>
            <a:r>
              <a:rPr lang="de-DE" sz="2000" baseline="-25000" dirty="0">
                <a:solidFill>
                  <a:schemeClr val="tx2"/>
                </a:solidFill>
                <a:latin typeface="Roboto" panose="02000000000000000000" pitchFamily="2" charset="0"/>
                <a:ea typeface="Roboto" panose="02000000000000000000" pitchFamily="2" charset="0"/>
                <a:cs typeface="Roboto" panose="02000000000000000000" pitchFamily="2" charset="0"/>
              </a:rPr>
              <a:t>2</a:t>
            </a:r>
            <a:r>
              <a:rPr lang="de-DE" sz="2000" dirty="0">
                <a:solidFill>
                  <a:schemeClr val="tx2"/>
                </a:solidFill>
                <a:latin typeface="Roboto" panose="02000000000000000000" pitchFamily="2" charset="0"/>
                <a:ea typeface="Roboto" panose="02000000000000000000" pitchFamily="2" charset="0"/>
                <a:cs typeface="Roboto" panose="02000000000000000000" pitchFamily="2" charset="0"/>
              </a:rPr>
              <a:t>e-Einsparungen (1990-2019)</a:t>
            </a:r>
          </a:p>
        </p:txBody>
      </p:sp>
      <p:sp>
        <p:nvSpPr>
          <p:cNvPr id="8" name="Titel 5">
            <a:extLst>
              <a:ext uri="{FF2B5EF4-FFF2-40B4-BE49-F238E27FC236}">
                <a16:creationId xmlns:a16="http://schemas.microsoft.com/office/drawing/2014/main" id="{E49637B3-AD27-4618-9188-28D413F09453}"/>
              </a:ext>
            </a:extLst>
          </p:cNvPr>
          <p:cNvSpPr txBox="1">
            <a:spLocks/>
          </p:cNvSpPr>
          <p:nvPr/>
        </p:nvSpPr>
        <p:spPr>
          <a:xfrm>
            <a:off x="457201" y="865363"/>
            <a:ext cx="7559749" cy="1143000"/>
          </a:xfrm>
          <a:prstGeom prst="rect">
            <a:avLst/>
          </a:prstGeom>
        </p:spPr>
        <p:txBody>
          <a:bodyPr/>
          <a:lstStyle>
            <a:lvl1pPr algn="l" defTabSz="457200" rtl="0" eaLnBrk="1" latinLnBrk="0" hangingPunct="1">
              <a:spcBef>
                <a:spcPct val="0"/>
              </a:spcBef>
              <a:buNone/>
              <a:defRPr sz="2800" b="0" i="0" kern="1200">
                <a:solidFill>
                  <a:schemeClr val="accent1"/>
                </a:solidFill>
                <a:latin typeface="Roboto Slab Regular"/>
                <a:ea typeface="+mj-ea"/>
                <a:cs typeface="Roboto Slab Regular"/>
              </a:defRPr>
            </a:lvl1pPr>
          </a:lstStyle>
          <a:p>
            <a:r>
              <a:rPr lang="de-DE" b="1" dirty="0">
                <a:solidFill>
                  <a:schemeClr val="tx1"/>
                </a:solidFill>
              </a:rPr>
              <a:t>Treibhausgasemissionen in Deutschland</a:t>
            </a:r>
          </a:p>
        </p:txBody>
      </p:sp>
    </p:spTree>
    <p:extLst>
      <p:ext uri="{BB962C8B-B14F-4D97-AF65-F5344CB8AC3E}">
        <p14:creationId xmlns:p14="http://schemas.microsoft.com/office/powerpoint/2010/main" val="7577162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52744E8D-1993-4108-8471-7A4291036D14}"/>
              </a:ext>
            </a:extLst>
          </p:cNvPr>
          <p:cNvSpPr>
            <a:spLocks noGrp="1"/>
          </p:cNvSpPr>
          <p:nvPr>
            <p:ph type="dt" sz="half" idx="10"/>
          </p:nvPr>
        </p:nvSpPr>
        <p:spPr/>
        <p:txBody>
          <a:bodyPr/>
          <a:lstStyle/>
          <a:p>
            <a:fld id="{350A5309-1E4B-4AFC-A1D4-FEC6F55D884A}" type="datetime1">
              <a:rPr lang="de-DE" smtClean="0"/>
              <a:t>03.11.2023</a:t>
            </a:fld>
            <a:endParaRPr lang="de-DE"/>
          </a:p>
        </p:txBody>
      </p:sp>
      <p:sp>
        <p:nvSpPr>
          <p:cNvPr id="4" name="Foliennummernplatzhalter 3">
            <a:extLst>
              <a:ext uri="{FF2B5EF4-FFF2-40B4-BE49-F238E27FC236}">
                <a16:creationId xmlns:a16="http://schemas.microsoft.com/office/drawing/2014/main" id="{163CD66C-8A02-4A89-8AF6-E1CCA48DCA4A}"/>
              </a:ext>
            </a:extLst>
          </p:cNvPr>
          <p:cNvSpPr>
            <a:spLocks noGrp="1"/>
          </p:cNvSpPr>
          <p:nvPr>
            <p:ph type="sldNum" sz="quarter" idx="12"/>
          </p:nvPr>
        </p:nvSpPr>
        <p:spPr/>
        <p:txBody>
          <a:bodyPr/>
          <a:lstStyle/>
          <a:p>
            <a:fld id="{FDCA9C79-A3EE-AF46-889E-891EB4850505}" type="slidenum">
              <a:rPr lang="de-DE" smtClean="0"/>
              <a:pPr/>
              <a:t>16</a:t>
            </a:fld>
            <a:endParaRPr lang="de-DE"/>
          </a:p>
        </p:txBody>
      </p:sp>
      <p:sp>
        <p:nvSpPr>
          <p:cNvPr id="9" name="Titel 5">
            <a:extLst>
              <a:ext uri="{FF2B5EF4-FFF2-40B4-BE49-F238E27FC236}">
                <a16:creationId xmlns:a16="http://schemas.microsoft.com/office/drawing/2014/main" id="{C50A7458-570E-438E-A549-DCAD5FE1F2BF}"/>
              </a:ext>
            </a:extLst>
          </p:cNvPr>
          <p:cNvSpPr txBox="1">
            <a:spLocks/>
          </p:cNvSpPr>
          <p:nvPr/>
        </p:nvSpPr>
        <p:spPr>
          <a:xfrm>
            <a:off x="457201" y="865363"/>
            <a:ext cx="7559749" cy="1143000"/>
          </a:xfrm>
          <a:prstGeom prst="rect">
            <a:avLst/>
          </a:prstGeom>
        </p:spPr>
        <p:txBody>
          <a:bodyPr/>
          <a:lstStyle>
            <a:lvl1pPr algn="l" defTabSz="457200" rtl="0" eaLnBrk="1" latinLnBrk="0" hangingPunct="1">
              <a:spcBef>
                <a:spcPct val="0"/>
              </a:spcBef>
              <a:buNone/>
              <a:defRPr sz="2800" b="0" i="0" kern="1200">
                <a:solidFill>
                  <a:schemeClr val="accent1"/>
                </a:solidFill>
                <a:latin typeface="Roboto Slab Regular"/>
                <a:ea typeface="+mj-ea"/>
                <a:cs typeface="Roboto Slab Regular"/>
              </a:defRPr>
            </a:lvl1pPr>
          </a:lstStyle>
          <a:p>
            <a:r>
              <a:rPr lang="de-DE" b="1" dirty="0">
                <a:solidFill>
                  <a:schemeClr val="tx1"/>
                </a:solidFill>
              </a:rPr>
              <a:t>Treibhausgasemissionen in Deutschland</a:t>
            </a:r>
          </a:p>
        </p:txBody>
      </p:sp>
      <p:pic>
        <p:nvPicPr>
          <p:cNvPr id="6" name="Grafik 5">
            <a:extLst>
              <a:ext uri="{FF2B5EF4-FFF2-40B4-BE49-F238E27FC236}">
                <a16:creationId xmlns:a16="http://schemas.microsoft.com/office/drawing/2014/main" id="{055A993E-6F4D-46EC-9664-7495B1B5357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9722" t="4680" r="9028"/>
          <a:stretch/>
        </p:blipFill>
        <p:spPr>
          <a:xfrm>
            <a:off x="457199" y="1436863"/>
            <a:ext cx="7429500" cy="4372128"/>
          </a:xfrm>
          <a:prstGeom prst="rect">
            <a:avLst/>
          </a:prstGeom>
        </p:spPr>
      </p:pic>
    </p:spTree>
    <p:extLst>
      <p:ext uri="{BB962C8B-B14F-4D97-AF65-F5344CB8AC3E}">
        <p14:creationId xmlns:p14="http://schemas.microsoft.com/office/powerpoint/2010/main" val="39071395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79B3193F-80F2-4B1E-B09D-46F28E619EB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380976"/>
            <a:ext cx="9170744" cy="6151200"/>
          </a:xfrm>
          <a:prstGeom prst="rect">
            <a:avLst/>
          </a:prstGeom>
        </p:spPr>
      </p:pic>
      <p:sp>
        <p:nvSpPr>
          <p:cNvPr id="3" name="Datumsplatzhalter 2">
            <a:extLst>
              <a:ext uri="{FF2B5EF4-FFF2-40B4-BE49-F238E27FC236}">
                <a16:creationId xmlns:a16="http://schemas.microsoft.com/office/drawing/2014/main" id="{110017C4-CF6F-4830-9BBD-F8A6829CEFC9}"/>
              </a:ext>
            </a:extLst>
          </p:cNvPr>
          <p:cNvSpPr>
            <a:spLocks noGrp="1"/>
          </p:cNvSpPr>
          <p:nvPr>
            <p:ph type="dt" sz="half" idx="10"/>
          </p:nvPr>
        </p:nvSpPr>
        <p:spPr/>
        <p:txBody>
          <a:bodyPr/>
          <a:lstStyle/>
          <a:p>
            <a:fld id="{F546FD15-36FF-4867-82FC-ED3944D0853C}" type="datetime1">
              <a:rPr lang="de-DE" smtClean="0"/>
              <a:t>03.11.2023</a:t>
            </a:fld>
            <a:endParaRPr lang="de-DE"/>
          </a:p>
        </p:txBody>
      </p:sp>
      <p:sp>
        <p:nvSpPr>
          <p:cNvPr id="4" name="Foliennummernplatzhalter 3">
            <a:extLst>
              <a:ext uri="{FF2B5EF4-FFF2-40B4-BE49-F238E27FC236}">
                <a16:creationId xmlns:a16="http://schemas.microsoft.com/office/drawing/2014/main" id="{3EF4E1E4-573F-400B-997F-974FDAA467FF}"/>
              </a:ext>
            </a:extLst>
          </p:cNvPr>
          <p:cNvSpPr>
            <a:spLocks noGrp="1"/>
          </p:cNvSpPr>
          <p:nvPr>
            <p:ph type="sldNum" sz="quarter" idx="12"/>
          </p:nvPr>
        </p:nvSpPr>
        <p:spPr/>
        <p:txBody>
          <a:bodyPr/>
          <a:lstStyle/>
          <a:p>
            <a:fld id="{FDCA9C79-A3EE-AF46-889E-891EB4850505}" type="slidenum">
              <a:rPr lang="de-DE" smtClean="0"/>
              <a:pPr/>
              <a:t>17</a:t>
            </a:fld>
            <a:endParaRPr lang="de-DE"/>
          </a:p>
        </p:txBody>
      </p:sp>
      <p:sp>
        <p:nvSpPr>
          <p:cNvPr id="2" name="Titel 1">
            <a:extLst>
              <a:ext uri="{FF2B5EF4-FFF2-40B4-BE49-F238E27FC236}">
                <a16:creationId xmlns:a16="http://schemas.microsoft.com/office/drawing/2014/main" id="{D72AC13F-283B-4869-A694-BA4A9F4E00FF}"/>
              </a:ext>
            </a:extLst>
          </p:cNvPr>
          <p:cNvSpPr>
            <a:spLocks noGrp="1"/>
          </p:cNvSpPr>
          <p:nvPr>
            <p:ph type="title" idx="4294967295"/>
          </p:nvPr>
        </p:nvSpPr>
        <p:spPr>
          <a:xfrm>
            <a:off x="5039518" y="658022"/>
            <a:ext cx="3647282" cy="1143000"/>
          </a:xfrm>
        </p:spPr>
        <p:txBody>
          <a:bodyPr/>
          <a:lstStyle/>
          <a:p>
            <a:pPr algn="r"/>
            <a:r>
              <a:rPr lang="de-DE" b="1" dirty="0">
                <a:solidFill>
                  <a:schemeClr val="tx1"/>
                </a:solidFill>
              </a:rPr>
              <a:t>Nachhaltige Mobilität</a:t>
            </a:r>
          </a:p>
        </p:txBody>
      </p:sp>
      <p:sp>
        <p:nvSpPr>
          <p:cNvPr id="10" name="Rechteck 9">
            <a:extLst>
              <a:ext uri="{FF2B5EF4-FFF2-40B4-BE49-F238E27FC236}">
                <a16:creationId xmlns:a16="http://schemas.microsoft.com/office/drawing/2014/main" id="{977525A2-2283-4724-AF72-07D5BD6346FA}"/>
              </a:ext>
            </a:extLst>
          </p:cNvPr>
          <p:cNvSpPr/>
          <p:nvPr/>
        </p:nvSpPr>
        <p:spPr>
          <a:xfrm>
            <a:off x="184002" y="5773025"/>
            <a:ext cx="6992050" cy="954107"/>
          </a:xfrm>
          <a:prstGeom prst="rect">
            <a:avLst/>
          </a:prstGeom>
        </p:spPr>
        <p:txBody>
          <a:bodyPr wrap="square">
            <a:spAutoFit/>
          </a:bodyPr>
          <a:lstStyle/>
          <a:p>
            <a:r>
              <a:rPr lang="de-DE" sz="2800" dirty="0">
                <a:solidFill>
                  <a:schemeClr val="tx2"/>
                </a:solidFill>
                <a:sym typeface="Wingdings" panose="05000000000000000000" pitchFamily="2" charset="2"/>
              </a:rPr>
              <a:t>„Was versteht ihr unter nachhaltiger Mobilität?“</a:t>
            </a:r>
            <a:endParaRPr lang="de-DE" sz="2800" dirty="0">
              <a:solidFill>
                <a:schemeClr val="tx2"/>
              </a:solidFill>
            </a:endParaRPr>
          </a:p>
        </p:txBody>
      </p:sp>
    </p:spTree>
    <p:extLst>
      <p:ext uri="{BB962C8B-B14F-4D97-AF65-F5344CB8AC3E}">
        <p14:creationId xmlns:p14="http://schemas.microsoft.com/office/powerpoint/2010/main" val="31968479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298433-5C7E-43E8-A8A0-DBD5218BD66E}"/>
              </a:ext>
            </a:extLst>
          </p:cNvPr>
          <p:cNvSpPr>
            <a:spLocks noGrp="1"/>
          </p:cNvSpPr>
          <p:nvPr>
            <p:ph type="title"/>
          </p:nvPr>
        </p:nvSpPr>
        <p:spPr>
          <a:xfrm>
            <a:off x="294189" y="161118"/>
            <a:ext cx="6152481" cy="1143000"/>
          </a:xfrm>
        </p:spPr>
        <p:txBody>
          <a:bodyPr/>
          <a:lstStyle/>
          <a:p>
            <a:r>
              <a:rPr lang="de-DE" b="1" dirty="0">
                <a:solidFill>
                  <a:schemeClr val="tx1"/>
                </a:solidFill>
              </a:rPr>
              <a:t>Nachhaltige Mobilität</a:t>
            </a:r>
            <a:endParaRPr lang="de-DE" dirty="0"/>
          </a:p>
        </p:txBody>
      </p:sp>
      <p:sp>
        <p:nvSpPr>
          <p:cNvPr id="3" name="Datumsplatzhalter 2">
            <a:extLst>
              <a:ext uri="{FF2B5EF4-FFF2-40B4-BE49-F238E27FC236}">
                <a16:creationId xmlns:a16="http://schemas.microsoft.com/office/drawing/2014/main" id="{7838212F-A5BB-458F-B6B1-E145059359DC}"/>
              </a:ext>
            </a:extLst>
          </p:cNvPr>
          <p:cNvSpPr>
            <a:spLocks noGrp="1"/>
          </p:cNvSpPr>
          <p:nvPr>
            <p:ph type="dt" sz="half" idx="10"/>
          </p:nvPr>
        </p:nvSpPr>
        <p:spPr/>
        <p:txBody>
          <a:bodyPr/>
          <a:lstStyle/>
          <a:p>
            <a:fld id="{F546FD15-36FF-4867-82FC-ED3944D0853C}" type="datetime1">
              <a:rPr lang="de-DE" smtClean="0"/>
              <a:t>03.11.2023</a:t>
            </a:fld>
            <a:endParaRPr lang="de-DE"/>
          </a:p>
        </p:txBody>
      </p:sp>
      <p:sp>
        <p:nvSpPr>
          <p:cNvPr id="4" name="Foliennummernplatzhalter 3">
            <a:extLst>
              <a:ext uri="{FF2B5EF4-FFF2-40B4-BE49-F238E27FC236}">
                <a16:creationId xmlns:a16="http://schemas.microsoft.com/office/drawing/2014/main" id="{A054A42A-8332-4219-9A57-A4CAAB59A311}"/>
              </a:ext>
            </a:extLst>
          </p:cNvPr>
          <p:cNvSpPr>
            <a:spLocks noGrp="1"/>
          </p:cNvSpPr>
          <p:nvPr>
            <p:ph type="sldNum" sz="quarter" idx="12"/>
          </p:nvPr>
        </p:nvSpPr>
        <p:spPr/>
        <p:txBody>
          <a:bodyPr/>
          <a:lstStyle/>
          <a:p>
            <a:fld id="{FDCA9C79-A3EE-AF46-889E-891EB4850505}" type="slidenum">
              <a:rPr lang="de-DE" smtClean="0"/>
              <a:pPr/>
              <a:t>18</a:t>
            </a:fld>
            <a:endParaRPr lang="de-DE"/>
          </a:p>
        </p:txBody>
      </p:sp>
      <p:graphicFrame>
        <p:nvGraphicFramePr>
          <p:cNvPr id="6" name="Inhaltsplatzhalter 4">
            <a:extLst>
              <a:ext uri="{FF2B5EF4-FFF2-40B4-BE49-F238E27FC236}">
                <a16:creationId xmlns:a16="http://schemas.microsoft.com/office/drawing/2014/main" id="{3701DC9C-DA56-42D8-A6A8-FF47147846B9}"/>
              </a:ext>
            </a:extLst>
          </p:cNvPr>
          <p:cNvGraphicFramePr>
            <a:graphicFrameLocks/>
          </p:cNvGraphicFramePr>
          <p:nvPr>
            <p:extLst>
              <p:ext uri="{D42A27DB-BD31-4B8C-83A1-F6EECF244321}">
                <p14:modId xmlns:p14="http://schemas.microsoft.com/office/powerpoint/2010/main" val="725274828"/>
              </p:ext>
            </p:extLst>
          </p:nvPr>
        </p:nvGraphicFramePr>
        <p:xfrm>
          <a:off x="1612793" y="1304118"/>
          <a:ext cx="5918414" cy="42798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624772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79B3193F-80F2-4B1E-B09D-46F28E619EB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380976"/>
            <a:ext cx="9170744" cy="6151200"/>
          </a:xfrm>
          <a:prstGeom prst="rect">
            <a:avLst/>
          </a:prstGeom>
        </p:spPr>
      </p:pic>
      <p:sp>
        <p:nvSpPr>
          <p:cNvPr id="3" name="Datumsplatzhalter 2">
            <a:extLst>
              <a:ext uri="{FF2B5EF4-FFF2-40B4-BE49-F238E27FC236}">
                <a16:creationId xmlns:a16="http://schemas.microsoft.com/office/drawing/2014/main" id="{110017C4-CF6F-4830-9BBD-F8A6829CEFC9}"/>
              </a:ext>
            </a:extLst>
          </p:cNvPr>
          <p:cNvSpPr>
            <a:spLocks noGrp="1"/>
          </p:cNvSpPr>
          <p:nvPr>
            <p:ph type="dt" sz="half" idx="10"/>
          </p:nvPr>
        </p:nvSpPr>
        <p:spPr/>
        <p:txBody>
          <a:bodyPr/>
          <a:lstStyle/>
          <a:p>
            <a:fld id="{F546FD15-36FF-4867-82FC-ED3944D0853C}" type="datetime1">
              <a:rPr lang="de-DE" smtClean="0"/>
              <a:t>03.11.2023</a:t>
            </a:fld>
            <a:endParaRPr lang="de-DE"/>
          </a:p>
        </p:txBody>
      </p:sp>
      <p:sp>
        <p:nvSpPr>
          <p:cNvPr id="4" name="Foliennummernplatzhalter 3">
            <a:extLst>
              <a:ext uri="{FF2B5EF4-FFF2-40B4-BE49-F238E27FC236}">
                <a16:creationId xmlns:a16="http://schemas.microsoft.com/office/drawing/2014/main" id="{3EF4E1E4-573F-400B-997F-974FDAA467FF}"/>
              </a:ext>
            </a:extLst>
          </p:cNvPr>
          <p:cNvSpPr>
            <a:spLocks noGrp="1"/>
          </p:cNvSpPr>
          <p:nvPr>
            <p:ph type="sldNum" sz="quarter" idx="12"/>
          </p:nvPr>
        </p:nvSpPr>
        <p:spPr/>
        <p:txBody>
          <a:bodyPr/>
          <a:lstStyle/>
          <a:p>
            <a:fld id="{FDCA9C79-A3EE-AF46-889E-891EB4850505}" type="slidenum">
              <a:rPr lang="de-DE" smtClean="0"/>
              <a:pPr/>
              <a:t>19</a:t>
            </a:fld>
            <a:endParaRPr lang="de-DE"/>
          </a:p>
        </p:txBody>
      </p:sp>
      <p:sp>
        <p:nvSpPr>
          <p:cNvPr id="2" name="Titel 1">
            <a:extLst>
              <a:ext uri="{FF2B5EF4-FFF2-40B4-BE49-F238E27FC236}">
                <a16:creationId xmlns:a16="http://schemas.microsoft.com/office/drawing/2014/main" id="{D72AC13F-283B-4869-A694-BA4A9F4E00FF}"/>
              </a:ext>
            </a:extLst>
          </p:cNvPr>
          <p:cNvSpPr>
            <a:spLocks noGrp="1"/>
          </p:cNvSpPr>
          <p:nvPr>
            <p:ph type="title" idx="4294967295"/>
          </p:nvPr>
        </p:nvSpPr>
        <p:spPr>
          <a:xfrm>
            <a:off x="5268118" y="572079"/>
            <a:ext cx="3647282" cy="1143000"/>
          </a:xfrm>
        </p:spPr>
        <p:txBody>
          <a:bodyPr>
            <a:normAutofit fontScale="90000"/>
          </a:bodyPr>
          <a:lstStyle/>
          <a:p>
            <a:pPr algn="r"/>
            <a:r>
              <a:rPr lang="de-DE" b="1" dirty="0">
                <a:solidFill>
                  <a:schemeClr val="tx1"/>
                </a:solidFill>
              </a:rPr>
              <a:t>Nachhaltige Mobilität an Standorten</a:t>
            </a:r>
          </a:p>
        </p:txBody>
      </p:sp>
      <p:sp>
        <p:nvSpPr>
          <p:cNvPr id="10" name="Rechteck 9">
            <a:extLst>
              <a:ext uri="{FF2B5EF4-FFF2-40B4-BE49-F238E27FC236}">
                <a16:creationId xmlns:a16="http://schemas.microsoft.com/office/drawing/2014/main" id="{977525A2-2283-4724-AF72-07D5BD6346FA}"/>
              </a:ext>
            </a:extLst>
          </p:cNvPr>
          <p:cNvSpPr/>
          <p:nvPr/>
        </p:nvSpPr>
        <p:spPr>
          <a:xfrm>
            <a:off x="184002" y="5773025"/>
            <a:ext cx="7112148" cy="830997"/>
          </a:xfrm>
          <a:prstGeom prst="rect">
            <a:avLst/>
          </a:prstGeom>
        </p:spPr>
        <p:txBody>
          <a:bodyPr wrap="square">
            <a:spAutoFit/>
          </a:bodyPr>
          <a:lstStyle/>
          <a:p>
            <a:r>
              <a:rPr lang="de-DE" sz="2400" dirty="0">
                <a:solidFill>
                  <a:schemeClr val="tx2"/>
                </a:solidFill>
                <a:sym typeface="Wingdings" panose="05000000000000000000" pitchFamily="2" charset="2"/>
              </a:rPr>
              <a:t>„Wie können Schulen/Unternehmen nachhaltige Mobilität fördern? Und warum sollten sie es?“</a:t>
            </a:r>
            <a:endParaRPr lang="de-DE" sz="2400" dirty="0">
              <a:solidFill>
                <a:schemeClr val="tx2"/>
              </a:solidFill>
            </a:endParaRPr>
          </a:p>
        </p:txBody>
      </p:sp>
    </p:spTree>
    <p:extLst>
      <p:ext uri="{BB962C8B-B14F-4D97-AF65-F5344CB8AC3E}">
        <p14:creationId xmlns:p14="http://schemas.microsoft.com/office/powerpoint/2010/main" val="27000464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761" y="1439503"/>
            <a:ext cx="6743615" cy="1143000"/>
          </a:xfrm>
        </p:spPr>
        <p:txBody>
          <a:bodyPr>
            <a:normAutofit/>
          </a:bodyPr>
          <a:lstStyle/>
          <a:p>
            <a:r>
              <a:rPr lang="de-DE" b="1" dirty="0">
                <a:solidFill>
                  <a:schemeClr val="tx1"/>
                </a:solidFill>
              </a:rPr>
              <a:t>VCD - der Mobilitätsverband</a:t>
            </a:r>
          </a:p>
        </p:txBody>
      </p:sp>
      <p:sp>
        <p:nvSpPr>
          <p:cNvPr id="3" name="Date Placeholder 2"/>
          <p:cNvSpPr>
            <a:spLocks noGrp="1"/>
          </p:cNvSpPr>
          <p:nvPr>
            <p:ph type="dt" sz="half" idx="10"/>
          </p:nvPr>
        </p:nvSpPr>
        <p:spPr/>
        <p:txBody>
          <a:bodyPr/>
          <a:lstStyle/>
          <a:p>
            <a:fld id="{71D824D6-DC8A-CC40-AD8B-393793267E5A}" type="datetime1">
              <a:rPr lang="de-DE" smtClean="0"/>
              <a:pPr/>
              <a:t>03.11.2023</a:t>
            </a:fld>
            <a:endParaRPr lang="de-DE"/>
          </a:p>
        </p:txBody>
      </p:sp>
      <p:sp>
        <p:nvSpPr>
          <p:cNvPr id="4" name="Slide Number Placeholder 3"/>
          <p:cNvSpPr>
            <a:spLocks noGrp="1"/>
          </p:cNvSpPr>
          <p:nvPr>
            <p:ph type="sldNum" sz="quarter" idx="12"/>
          </p:nvPr>
        </p:nvSpPr>
        <p:spPr/>
        <p:txBody>
          <a:bodyPr/>
          <a:lstStyle/>
          <a:p>
            <a:fld id="{FDCA9C79-A3EE-AF46-889E-891EB4850505}" type="slidenum">
              <a:rPr lang="de-DE" smtClean="0"/>
              <a:pPr/>
              <a:t>2</a:t>
            </a:fld>
            <a:endParaRPr lang="de-DE"/>
          </a:p>
        </p:txBody>
      </p:sp>
      <p:sp>
        <p:nvSpPr>
          <p:cNvPr id="5" name="Content Placeholder 4"/>
          <p:cNvSpPr>
            <a:spLocks noGrp="1"/>
          </p:cNvSpPr>
          <p:nvPr>
            <p:ph sz="quarter" idx="13"/>
          </p:nvPr>
        </p:nvSpPr>
        <p:spPr>
          <a:xfrm>
            <a:off x="550609" y="3106738"/>
            <a:ext cx="4173793" cy="3546590"/>
          </a:xfrm>
        </p:spPr>
        <p:txBody>
          <a:bodyPr>
            <a:normAutofit/>
          </a:bodyPr>
          <a:lstStyle/>
          <a:p>
            <a:pPr marL="342900" indent="-342900">
              <a:buFont typeface="Arial" panose="020B0604020202020204" pitchFamily="34" charset="0"/>
              <a:buChar char="•"/>
            </a:pPr>
            <a:r>
              <a:rPr lang="de-DE" dirty="0"/>
              <a:t>seit </a:t>
            </a:r>
            <a:r>
              <a:rPr lang="de-DE" b="1" dirty="0"/>
              <a:t>1986 Jahren bundesweit und regional aktiv </a:t>
            </a:r>
            <a:r>
              <a:rPr lang="de-DE" dirty="0"/>
              <a:t>für eine umwelt- und sozialverträgliche, sichere und gesunde Mobilität</a:t>
            </a:r>
          </a:p>
          <a:p>
            <a:pPr marL="342900" indent="-342900">
              <a:buFont typeface="Arial" panose="020B0604020202020204" pitchFamily="34" charset="0"/>
              <a:buChar char="•"/>
            </a:pPr>
            <a:r>
              <a:rPr lang="de-DE" dirty="0"/>
              <a:t>Mit zwölf Landesverbänden und rund 140 Kreisverbänden und Ortsgruppen. </a:t>
            </a:r>
          </a:p>
          <a:p>
            <a:pPr marL="342900" indent="-342900">
              <a:buFont typeface="Arial" panose="020B0604020202020204" pitchFamily="34" charset="0"/>
              <a:buChar char="•"/>
            </a:pPr>
            <a:r>
              <a:rPr lang="de-DE" b="1" dirty="0"/>
              <a:t>rund 55.000 Mitglieder</a:t>
            </a:r>
            <a:r>
              <a:rPr lang="de-DE" dirty="0"/>
              <a:t>, Spender*innen und Aktivist*innen</a:t>
            </a:r>
          </a:p>
          <a:p>
            <a:endParaRPr lang="de-DE" dirty="0"/>
          </a:p>
        </p:txBody>
      </p:sp>
      <p:pic>
        <p:nvPicPr>
          <p:cNvPr id="8" name="Grafik 7">
            <a:extLst>
              <a:ext uri="{FF2B5EF4-FFF2-40B4-BE49-F238E27FC236}">
                <a16:creationId xmlns:a16="http://schemas.microsoft.com/office/drawing/2014/main" id="{57ED6075-FF9B-4B09-9371-D111D3C6AD5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98950" y="3392818"/>
            <a:ext cx="4173793" cy="2025681"/>
          </a:xfrm>
          <a:prstGeom prst="rect">
            <a:avLst/>
          </a:prstGeom>
        </p:spPr>
      </p:pic>
    </p:spTree>
    <p:extLst>
      <p:ext uri="{BB962C8B-B14F-4D97-AF65-F5344CB8AC3E}">
        <p14:creationId xmlns:p14="http://schemas.microsoft.com/office/powerpoint/2010/main" val="5291554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2BDC89A7-1474-43FB-946D-0C213B7AD105}"/>
              </a:ext>
            </a:extLst>
          </p:cNvPr>
          <p:cNvSpPr>
            <a:spLocks noGrp="1"/>
          </p:cNvSpPr>
          <p:nvPr>
            <p:ph type="dt" sz="half" idx="10"/>
          </p:nvPr>
        </p:nvSpPr>
        <p:spPr/>
        <p:txBody>
          <a:bodyPr/>
          <a:lstStyle/>
          <a:p>
            <a:fld id="{350A5309-1E4B-4AFC-A1D4-FEC6F55D884A}" type="datetime1">
              <a:rPr lang="de-DE" smtClean="0"/>
              <a:t>03.11.2023</a:t>
            </a:fld>
            <a:endParaRPr lang="de-DE"/>
          </a:p>
        </p:txBody>
      </p:sp>
      <p:sp>
        <p:nvSpPr>
          <p:cNvPr id="4" name="Foliennummernplatzhalter 3">
            <a:extLst>
              <a:ext uri="{FF2B5EF4-FFF2-40B4-BE49-F238E27FC236}">
                <a16:creationId xmlns:a16="http://schemas.microsoft.com/office/drawing/2014/main" id="{E3418C49-67F5-4690-A81C-F6CC211A161C}"/>
              </a:ext>
            </a:extLst>
          </p:cNvPr>
          <p:cNvSpPr>
            <a:spLocks noGrp="1"/>
          </p:cNvSpPr>
          <p:nvPr>
            <p:ph type="sldNum" sz="quarter" idx="12"/>
          </p:nvPr>
        </p:nvSpPr>
        <p:spPr/>
        <p:txBody>
          <a:bodyPr/>
          <a:lstStyle/>
          <a:p>
            <a:fld id="{FDCA9C79-A3EE-AF46-889E-891EB4850505}" type="slidenum">
              <a:rPr lang="de-DE" smtClean="0"/>
              <a:pPr/>
              <a:t>20</a:t>
            </a:fld>
            <a:endParaRPr lang="de-DE"/>
          </a:p>
        </p:txBody>
      </p:sp>
      <p:sp>
        <p:nvSpPr>
          <p:cNvPr id="5" name="Titel 4">
            <a:extLst>
              <a:ext uri="{FF2B5EF4-FFF2-40B4-BE49-F238E27FC236}">
                <a16:creationId xmlns:a16="http://schemas.microsoft.com/office/drawing/2014/main" id="{0768EE4A-B981-4137-980E-61DDD771C822}"/>
              </a:ext>
            </a:extLst>
          </p:cNvPr>
          <p:cNvSpPr>
            <a:spLocks noGrp="1"/>
          </p:cNvSpPr>
          <p:nvPr>
            <p:ph type="title"/>
          </p:nvPr>
        </p:nvSpPr>
        <p:spPr>
          <a:xfrm>
            <a:off x="447761" y="1683956"/>
            <a:ext cx="7276231" cy="728569"/>
          </a:xfrm>
        </p:spPr>
        <p:txBody>
          <a:bodyPr/>
          <a:lstStyle/>
          <a:p>
            <a:r>
              <a:rPr lang="de-DE" b="1" dirty="0">
                <a:solidFill>
                  <a:schemeClr val="tx1"/>
                </a:solidFill>
              </a:rPr>
              <a:t>Betriebliches Mobilitätsmanagement</a:t>
            </a:r>
          </a:p>
        </p:txBody>
      </p:sp>
      <p:pic>
        <p:nvPicPr>
          <p:cNvPr id="7" name="Picture 4">
            <a:extLst>
              <a:ext uri="{FF2B5EF4-FFF2-40B4-BE49-F238E27FC236}">
                <a16:creationId xmlns:a16="http://schemas.microsoft.com/office/drawing/2014/main" id="{1B9805B1-E362-455A-94D5-C07CE9207E4B}"/>
              </a:ext>
            </a:extLst>
          </p:cNvPr>
          <p:cNvPicPr>
            <a:picLocks noGrp="1" noChangeAspect="1" noChangeArrowheads="1"/>
          </p:cNvPicPr>
          <p:nvPr>
            <p:ph type="pic" sz="quarter" idx="13"/>
          </p:nvPr>
        </p:nvPicPr>
        <p:blipFill rotWithShape="1">
          <a:blip r:embed="rId3" cstate="print">
            <a:extLst>
              <a:ext uri="{28A0092B-C50C-407E-A947-70E740481C1C}">
                <a14:useLocalDpi xmlns:a14="http://schemas.microsoft.com/office/drawing/2010/main"/>
              </a:ext>
            </a:extLst>
          </a:blip>
          <a:srcRect/>
          <a:stretch/>
        </p:blipFill>
        <p:spPr bwMode="auto">
          <a:xfrm>
            <a:off x="220891" y="5039321"/>
            <a:ext cx="6244457" cy="1378963"/>
          </a:xfrm>
          <a:prstGeom prst="rect">
            <a:avLst/>
          </a:prstGeom>
          <a:noFill/>
          <a:ln w="9525">
            <a:noFill/>
            <a:miter lim="800000"/>
            <a:headEnd/>
            <a:tailEnd/>
          </a:ln>
        </p:spPr>
      </p:pic>
      <p:sp>
        <p:nvSpPr>
          <p:cNvPr id="8" name="Legende mit Pfeil nach links und rechts 6">
            <a:extLst>
              <a:ext uri="{FF2B5EF4-FFF2-40B4-BE49-F238E27FC236}">
                <a16:creationId xmlns:a16="http://schemas.microsoft.com/office/drawing/2014/main" id="{9C8432A2-4EBE-4DDD-86C7-284D1F4D4DFF}"/>
              </a:ext>
            </a:extLst>
          </p:cNvPr>
          <p:cNvSpPr/>
          <p:nvPr/>
        </p:nvSpPr>
        <p:spPr>
          <a:xfrm rot="16200000">
            <a:off x="3517551" y="1129631"/>
            <a:ext cx="728568" cy="7330017"/>
          </a:xfrm>
          <a:prstGeom prst="leftRightArrowCallout">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vert="horz" wrap="square" rtlCol="0" anchor="ctr"/>
          <a:lstStyle/>
          <a:p>
            <a:pPr algn="ctr"/>
            <a:endParaRPr lang="de-DE" b="1" dirty="0">
              <a:solidFill>
                <a:schemeClr val="tx2"/>
              </a:solidFill>
            </a:endParaRPr>
          </a:p>
        </p:txBody>
      </p:sp>
      <p:sp>
        <p:nvSpPr>
          <p:cNvPr id="9" name="Textfeld 8">
            <a:extLst>
              <a:ext uri="{FF2B5EF4-FFF2-40B4-BE49-F238E27FC236}">
                <a16:creationId xmlns:a16="http://schemas.microsoft.com/office/drawing/2014/main" id="{459ED9D6-4BE6-4597-8A5D-F2EEC34A9A5A}"/>
              </a:ext>
            </a:extLst>
          </p:cNvPr>
          <p:cNvSpPr txBox="1"/>
          <p:nvPr/>
        </p:nvSpPr>
        <p:spPr>
          <a:xfrm>
            <a:off x="2711006" y="4632833"/>
            <a:ext cx="2592288" cy="338554"/>
          </a:xfrm>
          <a:prstGeom prst="rect">
            <a:avLst/>
          </a:prstGeom>
          <a:noFill/>
        </p:spPr>
        <p:txBody>
          <a:bodyPr wrap="square" rtlCol="0">
            <a:spAutoFit/>
          </a:bodyPr>
          <a:lstStyle/>
          <a:p>
            <a:r>
              <a:rPr lang="de-DE" sz="1600" b="1" dirty="0">
                <a:solidFill>
                  <a:schemeClr val="tx2"/>
                </a:solidFill>
                <a:latin typeface="Roboto" panose="02000000000000000000" pitchFamily="2" charset="0"/>
                <a:ea typeface="Roboto" panose="02000000000000000000" pitchFamily="2" charset="0"/>
                <a:cs typeface="Roboto" panose="02000000000000000000" pitchFamily="2" charset="0"/>
              </a:rPr>
              <a:t>Mobilitätsmanagement</a:t>
            </a:r>
          </a:p>
        </p:txBody>
      </p:sp>
      <p:pic>
        <p:nvPicPr>
          <p:cNvPr id="11" name="Picture 4">
            <a:extLst>
              <a:ext uri="{FF2B5EF4-FFF2-40B4-BE49-F238E27FC236}">
                <a16:creationId xmlns:a16="http://schemas.microsoft.com/office/drawing/2014/main" id="{843F6FA9-AA57-475C-A217-0065CF814962}"/>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236671" y="3077209"/>
            <a:ext cx="7276231" cy="1217280"/>
          </a:xfrm>
          <a:prstGeom prst="rect">
            <a:avLst/>
          </a:prstGeom>
          <a:noFill/>
          <a:ln w="9525">
            <a:noFill/>
            <a:miter lim="800000"/>
            <a:headEnd/>
            <a:tailEnd/>
          </a:ln>
        </p:spPr>
      </p:pic>
      <p:sp>
        <p:nvSpPr>
          <p:cNvPr id="10" name="Abgerundetes Rechteck 20">
            <a:extLst>
              <a:ext uri="{FF2B5EF4-FFF2-40B4-BE49-F238E27FC236}">
                <a16:creationId xmlns:a16="http://schemas.microsoft.com/office/drawing/2014/main" id="{9A6B64D8-AA9E-4277-BBC3-1B5D3E6CDD2F}"/>
              </a:ext>
            </a:extLst>
          </p:cNvPr>
          <p:cNvSpPr/>
          <p:nvPr/>
        </p:nvSpPr>
        <p:spPr>
          <a:xfrm>
            <a:off x="182883" y="2981419"/>
            <a:ext cx="7330019" cy="1296144"/>
          </a:xfrm>
          <a:prstGeom prst="roundRect">
            <a:avLst/>
          </a:prstGeom>
          <a:solidFill>
            <a:srgbClr val="FFC000">
              <a:alpha val="27059"/>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3261468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A6F1F8C0-54C3-4F6F-9EB6-2E7D94ADD628}"/>
              </a:ext>
            </a:extLst>
          </p:cNvPr>
          <p:cNvSpPr>
            <a:spLocks noGrp="1"/>
          </p:cNvSpPr>
          <p:nvPr>
            <p:ph type="dt" sz="half" idx="10"/>
          </p:nvPr>
        </p:nvSpPr>
        <p:spPr/>
        <p:txBody>
          <a:bodyPr/>
          <a:lstStyle/>
          <a:p>
            <a:fld id="{9E3CA6A1-40DA-4907-A6A6-1B47120500C2}" type="datetime1">
              <a:rPr lang="de-DE" smtClean="0"/>
              <a:t>03.11.2023</a:t>
            </a:fld>
            <a:endParaRPr lang="de-DE"/>
          </a:p>
        </p:txBody>
      </p:sp>
      <p:sp>
        <p:nvSpPr>
          <p:cNvPr id="4" name="Foliennummernplatzhalter 3">
            <a:extLst>
              <a:ext uri="{FF2B5EF4-FFF2-40B4-BE49-F238E27FC236}">
                <a16:creationId xmlns:a16="http://schemas.microsoft.com/office/drawing/2014/main" id="{B717AE48-B113-4FE2-9568-ED6728810D4D}"/>
              </a:ext>
            </a:extLst>
          </p:cNvPr>
          <p:cNvSpPr>
            <a:spLocks noGrp="1"/>
          </p:cNvSpPr>
          <p:nvPr>
            <p:ph type="sldNum" sz="quarter" idx="12"/>
          </p:nvPr>
        </p:nvSpPr>
        <p:spPr/>
        <p:txBody>
          <a:bodyPr/>
          <a:lstStyle/>
          <a:p>
            <a:fld id="{FDCA9C79-A3EE-AF46-889E-891EB4850505}" type="slidenum">
              <a:rPr lang="de-DE" smtClean="0"/>
              <a:pPr/>
              <a:t>21</a:t>
            </a:fld>
            <a:endParaRPr lang="de-DE"/>
          </a:p>
        </p:txBody>
      </p:sp>
      <p:sp>
        <p:nvSpPr>
          <p:cNvPr id="5" name="Titel 4">
            <a:extLst>
              <a:ext uri="{FF2B5EF4-FFF2-40B4-BE49-F238E27FC236}">
                <a16:creationId xmlns:a16="http://schemas.microsoft.com/office/drawing/2014/main" id="{FBC7C070-A445-469E-A03E-42F6808D65F2}"/>
              </a:ext>
            </a:extLst>
          </p:cNvPr>
          <p:cNvSpPr txBox="1">
            <a:spLocks/>
          </p:cNvSpPr>
          <p:nvPr/>
        </p:nvSpPr>
        <p:spPr>
          <a:xfrm>
            <a:off x="376061" y="479099"/>
            <a:ext cx="5511977" cy="728569"/>
          </a:xfrm>
          <a:prstGeom prst="rect">
            <a:avLst/>
          </a:prstGeom>
        </p:spPr>
        <p:txBody>
          <a:bodyPr vert="horz" lIns="91440" tIns="45720" rIns="91440" bIns="45720" rtlCol="0" anchor="ctr">
            <a:normAutofit fontScale="92500"/>
          </a:bodyPr>
          <a:lstStyle>
            <a:lvl1pPr algn="l" defTabSz="457200" rtl="0" eaLnBrk="1" latinLnBrk="0" hangingPunct="1">
              <a:spcBef>
                <a:spcPct val="0"/>
              </a:spcBef>
              <a:buNone/>
              <a:defRPr sz="2800" b="0" i="0" kern="1200">
                <a:solidFill>
                  <a:schemeClr val="accent1"/>
                </a:solidFill>
                <a:latin typeface="Roboto Slab Regular"/>
                <a:ea typeface="+mj-ea"/>
                <a:cs typeface="Roboto Slab Regular"/>
              </a:defRPr>
            </a:lvl1pPr>
          </a:lstStyle>
          <a:p>
            <a:r>
              <a:rPr lang="de-DE" b="1" dirty="0">
                <a:solidFill>
                  <a:schemeClr val="tx1"/>
                </a:solidFill>
              </a:rPr>
              <a:t>Was ist Mobilitätsmanagement?</a:t>
            </a:r>
          </a:p>
        </p:txBody>
      </p:sp>
      <p:pic>
        <p:nvPicPr>
          <p:cNvPr id="6" name="Erklärfilm _mobil gewinnt__ Betriebliches Mobilitätsmanagement">
            <a:hlinkClick r:id="" action="ppaction://media"/>
            <a:extLst>
              <a:ext uri="{FF2B5EF4-FFF2-40B4-BE49-F238E27FC236}">
                <a16:creationId xmlns:a16="http://schemas.microsoft.com/office/drawing/2014/main" id="{E54A2407-DE42-4154-8643-F4A84BE5EF3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86273" y="1317139"/>
            <a:ext cx="7794513" cy="4384414"/>
          </a:xfrm>
          <a:prstGeom prst="rect">
            <a:avLst/>
          </a:prstGeom>
        </p:spPr>
      </p:pic>
    </p:spTree>
    <p:extLst>
      <p:ext uri="{BB962C8B-B14F-4D97-AF65-F5344CB8AC3E}">
        <p14:creationId xmlns:p14="http://schemas.microsoft.com/office/powerpoint/2010/main" val="847305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73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36585">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E7752A-61B5-4E1D-844B-B53897A09A5A}"/>
              </a:ext>
            </a:extLst>
          </p:cNvPr>
          <p:cNvSpPr>
            <a:spLocks noGrp="1"/>
          </p:cNvSpPr>
          <p:nvPr>
            <p:ph type="title"/>
          </p:nvPr>
        </p:nvSpPr>
        <p:spPr/>
        <p:txBody>
          <a:bodyPr/>
          <a:lstStyle/>
          <a:p>
            <a:r>
              <a:rPr lang="de-DE" b="1" dirty="0">
                <a:solidFill>
                  <a:schemeClr val="tx1"/>
                </a:solidFill>
              </a:rPr>
              <a:t>Betriebliches Mobilitätsmanagement</a:t>
            </a:r>
            <a:endParaRPr lang="de-DE" b="1" dirty="0"/>
          </a:p>
        </p:txBody>
      </p:sp>
      <p:sp>
        <p:nvSpPr>
          <p:cNvPr id="3" name="Datumsplatzhalter 2">
            <a:extLst>
              <a:ext uri="{FF2B5EF4-FFF2-40B4-BE49-F238E27FC236}">
                <a16:creationId xmlns:a16="http://schemas.microsoft.com/office/drawing/2014/main" id="{87727B34-E7E0-4857-B79B-E943CA295E00}"/>
              </a:ext>
            </a:extLst>
          </p:cNvPr>
          <p:cNvSpPr>
            <a:spLocks noGrp="1"/>
          </p:cNvSpPr>
          <p:nvPr>
            <p:ph type="dt" sz="half" idx="10"/>
          </p:nvPr>
        </p:nvSpPr>
        <p:spPr/>
        <p:txBody>
          <a:bodyPr/>
          <a:lstStyle/>
          <a:p>
            <a:fld id="{F546FD15-36FF-4867-82FC-ED3944D0853C}" type="datetime1">
              <a:rPr lang="de-DE" smtClean="0"/>
              <a:t>03.11.2023</a:t>
            </a:fld>
            <a:endParaRPr lang="de-DE"/>
          </a:p>
        </p:txBody>
      </p:sp>
      <p:sp>
        <p:nvSpPr>
          <p:cNvPr id="4" name="Foliennummernplatzhalter 3">
            <a:extLst>
              <a:ext uri="{FF2B5EF4-FFF2-40B4-BE49-F238E27FC236}">
                <a16:creationId xmlns:a16="http://schemas.microsoft.com/office/drawing/2014/main" id="{59C60C26-5684-48CB-8F08-40173EB691E7}"/>
              </a:ext>
            </a:extLst>
          </p:cNvPr>
          <p:cNvSpPr>
            <a:spLocks noGrp="1"/>
          </p:cNvSpPr>
          <p:nvPr>
            <p:ph type="sldNum" sz="quarter" idx="12"/>
          </p:nvPr>
        </p:nvSpPr>
        <p:spPr/>
        <p:txBody>
          <a:bodyPr/>
          <a:lstStyle/>
          <a:p>
            <a:fld id="{FDCA9C79-A3EE-AF46-889E-891EB4850505}" type="slidenum">
              <a:rPr lang="de-DE" smtClean="0"/>
              <a:pPr/>
              <a:t>22</a:t>
            </a:fld>
            <a:endParaRPr lang="de-DE"/>
          </a:p>
        </p:txBody>
      </p:sp>
      <p:sp>
        <p:nvSpPr>
          <p:cNvPr id="5" name="Inhaltsplatzhalter 4">
            <a:extLst>
              <a:ext uri="{FF2B5EF4-FFF2-40B4-BE49-F238E27FC236}">
                <a16:creationId xmlns:a16="http://schemas.microsoft.com/office/drawing/2014/main" id="{2D012F0A-E6C5-4006-A716-0289F206BD5B}"/>
              </a:ext>
            </a:extLst>
          </p:cNvPr>
          <p:cNvSpPr>
            <a:spLocks noGrp="1"/>
          </p:cNvSpPr>
          <p:nvPr>
            <p:ph sz="quarter" idx="13"/>
          </p:nvPr>
        </p:nvSpPr>
        <p:spPr/>
        <p:txBody>
          <a:bodyPr>
            <a:normAutofit/>
          </a:bodyPr>
          <a:lstStyle/>
          <a:p>
            <a:r>
              <a:rPr lang="de-DE" sz="2800" dirty="0"/>
              <a:t>Welche Maßnahmen und Angebote wurden im Film genannt? </a:t>
            </a:r>
          </a:p>
          <a:p>
            <a:endParaRPr lang="de-DE" sz="2800" dirty="0"/>
          </a:p>
          <a:p>
            <a:r>
              <a:rPr lang="de-DE" sz="2800" dirty="0"/>
              <a:t>Fallen euch noch andere ein? </a:t>
            </a:r>
          </a:p>
          <a:p>
            <a:endParaRPr lang="de-DE" sz="2800" dirty="0"/>
          </a:p>
        </p:txBody>
      </p:sp>
    </p:spTree>
    <p:extLst>
      <p:ext uri="{BB962C8B-B14F-4D97-AF65-F5344CB8AC3E}">
        <p14:creationId xmlns:p14="http://schemas.microsoft.com/office/powerpoint/2010/main" val="36679586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E7752A-61B5-4E1D-844B-B53897A09A5A}"/>
              </a:ext>
            </a:extLst>
          </p:cNvPr>
          <p:cNvSpPr>
            <a:spLocks noGrp="1"/>
          </p:cNvSpPr>
          <p:nvPr>
            <p:ph type="title"/>
          </p:nvPr>
        </p:nvSpPr>
        <p:spPr/>
        <p:txBody>
          <a:bodyPr/>
          <a:lstStyle/>
          <a:p>
            <a:r>
              <a:rPr lang="de-DE" b="1" dirty="0">
                <a:solidFill>
                  <a:schemeClr val="tx1"/>
                </a:solidFill>
              </a:rPr>
              <a:t>Warum ist Mobilitätsmanagement sinnvoll?</a:t>
            </a:r>
            <a:endParaRPr lang="de-DE" b="1" dirty="0"/>
          </a:p>
        </p:txBody>
      </p:sp>
      <p:sp>
        <p:nvSpPr>
          <p:cNvPr id="3" name="Datumsplatzhalter 2">
            <a:extLst>
              <a:ext uri="{FF2B5EF4-FFF2-40B4-BE49-F238E27FC236}">
                <a16:creationId xmlns:a16="http://schemas.microsoft.com/office/drawing/2014/main" id="{87727B34-E7E0-4857-B79B-E943CA295E00}"/>
              </a:ext>
            </a:extLst>
          </p:cNvPr>
          <p:cNvSpPr>
            <a:spLocks noGrp="1"/>
          </p:cNvSpPr>
          <p:nvPr>
            <p:ph type="dt" sz="half" idx="10"/>
          </p:nvPr>
        </p:nvSpPr>
        <p:spPr/>
        <p:txBody>
          <a:bodyPr/>
          <a:lstStyle/>
          <a:p>
            <a:fld id="{F546FD15-36FF-4867-82FC-ED3944D0853C}" type="datetime1">
              <a:rPr lang="de-DE" smtClean="0"/>
              <a:t>03.11.2023</a:t>
            </a:fld>
            <a:endParaRPr lang="de-DE"/>
          </a:p>
        </p:txBody>
      </p:sp>
      <p:sp>
        <p:nvSpPr>
          <p:cNvPr id="4" name="Foliennummernplatzhalter 3">
            <a:extLst>
              <a:ext uri="{FF2B5EF4-FFF2-40B4-BE49-F238E27FC236}">
                <a16:creationId xmlns:a16="http://schemas.microsoft.com/office/drawing/2014/main" id="{59C60C26-5684-48CB-8F08-40173EB691E7}"/>
              </a:ext>
            </a:extLst>
          </p:cNvPr>
          <p:cNvSpPr>
            <a:spLocks noGrp="1"/>
          </p:cNvSpPr>
          <p:nvPr>
            <p:ph type="sldNum" sz="quarter" idx="12"/>
          </p:nvPr>
        </p:nvSpPr>
        <p:spPr/>
        <p:txBody>
          <a:bodyPr/>
          <a:lstStyle/>
          <a:p>
            <a:fld id="{FDCA9C79-A3EE-AF46-889E-891EB4850505}" type="slidenum">
              <a:rPr lang="de-DE" smtClean="0"/>
              <a:pPr/>
              <a:t>23</a:t>
            </a:fld>
            <a:endParaRPr lang="de-DE"/>
          </a:p>
        </p:txBody>
      </p:sp>
      <p:sp>
        <p:nvSpPr>
          <p:cNvPr id="5" name="Inhaltsplatzhalter 4">
            <a:extLst>
              <a:ext uri="{FF2B5EF4-FFF2-40B4-BE49-F238E27FC236}">
                <a16:creationId xmlns:a16="http://schemas.microsoft.com/office/drawing/2014/main" id="{2D012F0A-E6C5-4006-A716-0289F206BD5B}"/>
              </a:ext>
            </a:extLst>
          </p:cNvPr>
          <p:cNvSpPr>
            <a:spLocks noGrp="1"/>
          </p:cNvSpPr>
          <p:nvPr>
            <p:ph sz="quarter" idx="13"/>
          </p:nvPr>
        </p:nvSpPr>
        <p:spPr/>
        <p:txBody>
          <a:bodyPr>
            <a:normAutofit/>
          </a:bodyPr>
          <a:lstStyle/>
          <a:p>
            <a:r>
              <a:rPr lang="de-DE" sz="2800" dirty="0"/>
              <a:t>Was denkt ihr?</a:t>
            </a:r>
          </a:p>
          <a:p>
            <a:endParaRPr lang="de-DE" sz="2800" dirty="0"/>
          </a:p>
        </p:txBody>
      </p:sp>
    </p:spTree>
    <p:extLst>
      <p:ext uri="{BB962C8B-B14F-4D97-AF65-F5344CB8AC3E}">
        <p14:creationId xmlns:p14="http://schemas.microsoft.com/office/powerpoint/2010/main" val="39195701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E7752A-61B5-4E1D-844B-B53897A09A5A}"/>
              </a:ext>
            </a:extLst>
          </p:cNvPr>
          <p:cNvSpPr>
            <a:spLocks noGrp="1"/>
          </p:cNvSpPr>
          <p:nvPr>
            <p:ph type="title"/>
          </p:nvPr>
        </p:nvSpPr>
        <p:spPr/>
        <p:txBody>
          <a:bodyPr/>
          <a:lstStyle/>
          <a:p>
            <a:r>
              <a:rPr lang="de-DE" b="1" dirty="0">
                <a:solidFill>
                  <a:schemeClr val="tx1"/>
                </a:solidFill>
              </a:rPr>
              <a:t>Warum ist Mobilitätsmanagement sinnvoll?</a:t>
            </a:r>
            <a:endParaRPr lang="de-DE" b="1" dirty="0"/>
          </a:p>
        </p:txBody>
      </p:sp>
      <p:sp>
        <p:nvSpPr>
          <p:cNvPr id="3" name="Datumsplatzhalter 2">
            <a:extLst>
              <a:ext uri="{FF2B5EF4-FFF2-40B4-BE49-F238E27FC236}">
                <a16:creationId xmlns:a16="http://schemas.microsoft.com/office/drawing/2014/main" id="{87727B34-E7E0-4857-B79B-E943CA295E00}"/>
              </a:ext>
            </a:extLst>
          </p:cNvPr>
          <p:cNvSpPr>
            <a:spLocks noGrp="1"/>
          </p:cNvSpPr>
          <p:nvPr>
            <p:ph type="dt" sz="half" idx="10"/>
          </p:nvPr>
        </p:nvSpPr>
        <p:spPr/>
        <p:txBody>
          <a:bodyPr/>
          <a:lstStyle/>
          <a:p>
            <a:fld id="{F546FD15-36FF-4867-82FC-ED3944D0853C}" type="datetime1">
              <a:rPr lang="de-DE" smtClean="0"/>
              <a:t>03.11.2023</a:t>
            </a:fld>
            <a:endParaRPr lang="de-DE"/>
          </a:p>
        </p:txBody>
      </p:sp>
      <p:sp>
        <p:nvSpPr>
          <p:cNvPr id="4" name="Foliennummernplatzhalter 3">
            <a:extLst>
              <a:ext uri="{FF2B5EF4-FFF2-40B4-BE49-F238E27FC236}">
                <a16:creationId xmlns:a16="http://schemas.microsoft.com/office/drawing/2014/main" id="{59C60C26-5684-48CB-8F08-40173EB691E7}"/>
              </a:ext>
            </a:extLst>
          </p:cNvPr>
          <p:cNvSpPr>
            <a:spLocks noGrp="1"/>
          </p:cNvSpPr>
          <p:nvPr>
            <p:ph type="sldNum" sz="quarter" idx="12"/>
          </p:nvPr>
        </p:nvSpPr>
        <p:spPr/>
        <p:txBody>
          <a:bodyPr/>
          <a:lstStyle/>
          <a:p>
            <a:fld id="{FDCA9C79-A3EE-AF46-889E-891EB4850505}" type="slidenum">
              <a:rPr lang="de-DE" smtClean="0"/>
              <a:pPr/>
              <a:t>24</a:t>
            </a:fld>
            <a:endParaRPr lang="de-DE"/>
          </a:p>
        </p:txBody>
      </p:sp>
      <p:graphicFrame>
        <p:nvGraphicFramePr>
          <p:cNvPr id="6" name="Inhaltsplatzhalter 5">
            <a:extLst>
              <a:ext uri="{FF2B5EF4-FFF2-40B4-BE49-F238E27FC236}">
                <a16:creationId xmlns:a16="http://schemas.microsoft.com/office/drawing/2014/main" id="{6FD10C5C-A24E-4A7B-AE70-51A1833ED454}"/>
              </a:ext>
            </a:extLst>
          </p:cNvPr>
          <p:cNvGraphicFramePr>
            <a:graphicFrameLocks noGrp="1"/>
          </p:cNvGraphicFramePr>
          <p:nvPr>
            <p:ph sz="quarter" idx="13"/>
            <p:extLst>
              <p:ext uri="{D42A27DB-BD31-4B8C-83A1-F6EECF244321}">
                <p14:modId xmlns:p14="http://schemas.microsoft.com/office/powerpoint/2010/main" val="1718988744"/>
              </p:ext>
            </p:extLst>
          </p:nvPr>
        </p:nvGraphicFramePr>
        <p:xfrm>
          <a:off x="429987" y="3388395"/>
          <a:ext cx="7448843" cy="27986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249644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C4269EAB-B617-418F-B482-543517349F19}"/>
              </a:ext>
            </a:extLst>
          </p:cNvPr>
          <p:cNvSpPr>
            <a:spLocks noGrp="1"/>
          </p:cNvSpPr>
          <p:nvPr>
            <p:ph type="dt" sz="half" idx="10"/>
          </p:nvPr>
        </p:nvSpPr>
        <p:spPr/>
        <p:txBody>
          <a:bodyPr/>
          <a:lstStyle/>
          <a:p>
            <a:fld id="{F546FD15-36FF-4867-82FC-ED3944D0853C}" type="datetime1">
              <a:rPr lang="de-DE" smtClean="0"/>
              <a:t>03.11.2023</a:t>
            </a:fld>
            <a:endParaRPr lang="de-DE"/>
          </a:p>
        </p:txBody>
      </p:sp>
      <p:sp>
        <p:nvSpPr>
          <p:cNvPr id="4" name="Foliennummernplatzhalter 3">
            <a:extLst>
              <a:ext uri="{FF2B5EF4-FFF2-40B4-BE49-F238E27FC236}">
                <a16:creationId xmlns:a16="http://schemas.microsoft.com/office/drawing/2014/main" id="{EBA908FC-4C2D-4CA7-9733-CDE0473955EC}"/>
              </a:ext>
            </a:extLst>
          </p:cNvPr>
          <p:cNvSpPr>
            <a:spLocks noGrp="1"/>
          </p:cNvSpPr>
          <p:nvPr>
            <p:ph type="sldNum" sz="quarter" idx="11"/>
          </p:nvPr>
        </p:nvSpPr>
        <p:spPr/>
        <p:txBody>
          <a:bodyPr/>
          <a:lstStyle/>
          <a:p>
            <a:fld id="{FDCA9C79-A3EE-AF46-889E-891EB4850505}" type="slidenum">
              <a:rPr lang="de-DE" smtClean="0"/>
              <a:pPr/>
              <a:t>25</a:t>
            </a:fld>
            <a:endParaRPr lang="de-DE"/>
          </a:p>
        </p:txBody>
      </p:sp>
      <p:sp>
        <p:nvSpPr>
          <p:cNvPr id="2" name="Titel 1">
            <a:extLst>
              <a:ext uri="{FF2B5EF4-FFF2-40B4-BE49-F238E27FC236}">
                <a16:creationId xmlns:a16="http://schemas.microsoft.com/office/drawing/2014/main" id="{47EBEDC4-C098-47FA-92A4-BA204C861264}"/>
              </a:ext>
            </a:extLst>
          </p:cNvPr>
          <p:cNvSpPr>
            <a:spLocks noGrp="1"/>
          </p:cNvSpPr>
          <p:nvPr>
            <p:ph type="title" idx="4294967295"/>
          </p:nvPr>
        </p:nvSpPr>
        <p:spPr>
          <a:xfrm>
            <a:off x="457199" y="295195"/>
            <a:ext cx="5938222" cy="1143000"/>
          </a:xfrm>
        </p:spPr>
        <p:txBody>
          <a:bodyPr>
            <a:normAutofit/>
          </a:bodyPr>
          <a:lstStyle/>
          <a:p>
            <a:r>
              <a:rPr lang="de-DE" sz="2400" b="1" dirty="0">
                <a:solidFill>
                  <a:schemeClr val="tx1"/>
                </a:solidFill>
              </a:rPr>
              <a:t>Betriebliche Mobilitätskosten</a:t>
            </a:r>
            <a:br>
              <a:rPr lang="de-DE" sz="2400" b="1" dirty="0">
                <a:solidFill>
                  <a:schemeClr val="tx1"/>
                </a:solidFill>
              </a:rPr>
            </a:br>
            <a:r>
              <a:rPr lang="de-DE" sz="2400" b="1" dirty="0">
                <a:solidFill>
                  <a:schemeClr val="tx1"/>
                </a:solidFill>
              </a:rPr>
              <a:t>- Fahrzeugkosten im Monat</a:t>
            </a:r>
          </a:p>
        </p:txBody>
      </p:sp>
      <p:pic>
        <p:nvPicPr>
          <p:cNvPr id="7" name="Inhaltsplatzhalter 6">
            <a:extLst>
              <a:ext uri="{FF2B5EF4-FFF2-40B4-BE49-F238E27FC236}">
                <a16:creationId xmlns:a16="http://schemas.microsoft.com/office/drawing/2014/main" id="{78AF5BAB-A672-4AEA-99BC-8C2418A0A957}"/>
              </a:ext>
            </a:extLst>
          </p:cNvPr>
          <p:cNvPicPr>
            <a:picLocks noGrp="1" noChangeAspect="1"/>
          </p:cNvPicPr>
          <p:nvPr>
            <p:ph sz="quarter" idx="13"/>
          </p:nvPr>
        </p:nvPicPr>
        <p:blipFill>
          <a:blip r:embed="rId3"/>
          <a:stretch>
            <a:fillRect/>
          </a:stretch>
        </p:blipFill>
        <p:spPr>
          <a:xfrm>
            <a:off x="457201" y="2124742"/>
            <a:ext cx="7036051" cy="3699064"/>
          </a:xfrm>
        </p:spPr>
      </p:pic>
      <p:sp>
        <p:nvSpPr>
          <p:cNvPr id="9" name="Rechteck 8">
            <a:extLst>
              <a:ext uri="{FF2B5EF4-FFF2-40B4-BE49-F238E27FC236}">
                <a16:creationId xmlns:a16="http://schemas.microsoft.com/office/drawing/2014/main" id="{5D469057-983F-4991-B4C9-D03EFBAE454A}"/>
              </a:ext>
            </a:extLst>
          </p:cNvPr>
          <p:cNvSpPr/>
          <p:nvPr/>
        </p:nvSpPr>
        <p:spPr>
          <a:xfrm>
            <a:off x="279699" y="6053901"/>
            <a:ext cx="4532010" cy="369332"/>
          </a:xfrm>
          <a:prstGeom prst="rect">
            <a:avLst/>
          </a:prstGeom>
        </p:spPr>
        <p:txBody>
          <a:bodyPr wrap="none">
            <a:spAutoFit/>
          </a:bodyPr>
          <a:lstStyle/>
          <a:p>
            <a:r>
              <a:rPr lang="de-DE" b="1" u="sng" dirty="0">
                <a:solidFill>
                  <a:schemeClr val="accent1"/>
                </a:solidFill>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lang="de-DE" b="1" u="sng" dirty="0">
                <a:solidFill>
                  <a:schemeClr val="accent1"/>
                </a:solidFill>
                <a:latin typeface="Roboto" panose="02000000000000000000" pitchFamily="2" charset="0"/>
                <a:ea typeface="Roboto" panose="02000000000000000000" pitchFamily="2" charset="0"/>
                <a:cs typeface="Roboto" panose="02000000000000000000" pitchFamily="2" charset="0"/>
              </a:rPr>
              <a:t>diy.vcd.org/publikationen/kostencheck</a:t>
            </a:r>
          </a:p>
        </p:txBody>
      </p:sp>
    </p:spTree>
    <p:extLst>
      <p:ext uri="{BB962C8B-B14F-4D97-AF65-F5344CB8AC3E}">
        <p14:creationId xmlns:p14="http://schemas.microsoft.com/office/powerpoint/2010/main" val="39093245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C4269EAB-B617-418F-B482-543517349F19}"/>
              </a:ext>
            </a:extLst>
          </p:cNvPr>
          <p:cNvSpPr>
            <a:spLocks noGrp="1"/>
          </p:cNvSpPr>
          <p:nvPr>
            <p:ph type="dt" sz="half" idx="10"/>
          </p:nvPr>
        </p:nvSpPr>
        <p:spPr/>
        <p:txBody>
          <a:bodyPr/>
          <a:lstStyle/>
          <a:p>
            <a:fld id="{F546FD15-36FF-4867-82FC-ED3944D0853C}" type="datetime1">
              <a:rPr lang="de-DE" smtClean="0"/>
              <a:t>03.11.2023</a:t>
            </a:fld>
            <a:endParaRPr lang="de-DE"/>
          </a:p>
        </p:txBody>
      </p:sp>
      <p:sp>
        <p:nvSpPr>
          <p:cNvPr id="4" name="Foliennummernplatzhalter 3">
            <a:extLst>
              <a:ext uri="{FF2B5EF4-FFF2-40B4-BE49-F238E27FC236}">
                <a16:creationId xmlns:a16="http://schemas.microsoft.com/office/drawing/2014/main" id="{EBA908FC-4C2D-4CA7-9733-CDE0473955EC}"/>
              </a:ext>
            </a:extLst>
          </p:cNvPr>
          <p:cNvSpPr>
            <a:spLocks noGrp="1"/>
          </p:cNvSpPr>
          <p:nvPr>
            <p:ph type="sldNum" sz="quarter" idx="11"/>
          </p:nvPr>
        </p:nvSpPr>
        <p:spPr/>
        <p:txBody>
          <a:bodyPr/>
          <a:lstStyle/>
          <a:p>
            <a:fld id="{FDCA9C79-A3EE-AF46-889E-891EB4850505}" type="slidenum">
              <a:rPr lang="de-DE" smtClean="0"/>
              <a:pPr/>
              <a:t>26</a:t>
            </a:fld>
            <a:endParaRPr lang="de-DE"/>
          </a:p>
        </p:txBody>
      </p:sp>
      <p:sp>
        <p:nvSpPr>
          <p:cNvPr id="2" name="Titel 1">
            <a:extLst>
              <a:ext uri="{FF2B5EF4-FFF2-40B4-BE49-F238E27FC236}">
                <a16:creationId xmlns:a16="http://schemas.microsoft.com/office/drawing/2014/main" id="{47EBEDC4-C098-47FA-92A4-BA204C861264}"/>
              </a:ext>
            </a:extLst>
          </p:cNvPr>
          <p:cNvSpPr>
            <a:spLocks noGrp="1"/>
          </p:cNvSpPr>
          <p:nvPr>
            <p:ph type="title" idx="4294967295"/>
          </p:nvPr>
        </p:nvSpPr>
        <p:spPr>
          <a:xfrm>
            <a:off x="279699" y="174812"/>
            <a:ext cx="5938222" cy="1143000"/>
          </a:xfrm>
        </p:spPr>
        <p:txBody>
          <a:bodyPr>
            <a:normAutofit/>
          </a:bodyPr>
          <a:lstStyle/>
          <a:p>
            <a:r>
              <a:rPr lang="de-DE" sz="2400" b="1" dirty="0">
                <a:solidFill>
                  <a:schemeClr val="tx1"/>
                </a:solidFill>
              </a:rPr>
              <a:t>Betriebliche Mobilitätskosten</a:t>
            </a:r>
            <a:br>
              <a:rPr lang="de-DE" sz="2400" b="1" dirty="0">
                <a:solidFill>
                  <a:schemeClr val="tx1"/>
                </a:solidFill>
              </a:rPr>
            </a:br>
            <a:r>
              <a:rPr lang="de-DE" sz="2400" b="1" dirty="0">
                <a:solidFill>
                  <a:schemeClr val="tx1"/>
                </a:solidFill>
              </a:rPr>
              <a:t>- Stellplatzkosten</a:t>
            </a:r>
            <a:endParaRPr lang="de-DE" sz="2400" b="1" dirty="0"/>
          </a:p>
        </p:txBody>
      </p:sp>
      <p:pic>
        <p:nvPicPr>
          <p:cNvPr id="7" name="Picture 1" descr="C:\Users\steffi.windelen\Desktop\WoMoStellplatzkosten---3.png">
            <a:extLst>
              <a:ext uri="{FF2B5EF4-FFF2-40B4-BE49-F238E27FC236}">
                <a16:creationId xmlns:a16="http://schemas.microsoft.com/office/drawing/2014/main" id="{1440F042-064F-4B53-856B-1A737ED15DF8}"/>
              </a:ext>
            </a:extLst>
          </p:cNvPr>
          <p:cNvPicPr>
            <a:picLocks noChangeAspect="1" noChangeArrowheads="1"/>
          </p:cNvPicPr>
          <p:nvPr/>
        </p:nvPicPr>
        <p:blipFill>
          <a:blip r:embed="rId3" cstate="print"/>
          <a:srcRect/>
          <a:stretch>
            <a:fillRect/>
          </a:stretch>
        </p:blipFill>
        <p:spPr bwMode="auto">
          <a:xfrm>
            <a:off x="395536" y="1493490"/>
            <a:ext cx="7543800" cy="4095750"/>
          </a:xfrm>
          <a:prstGeom prst="rect">
            <a:avLst/>
          </a:prstGeom>
          <a:noFill/>
        </p:spPr>
      </p:pic>
      <p:sp>
        <p:nvSpPr>
          <p:cNvPr id="5" name="Textfeld 4">
            <a:extLst>
              <a:ext uri="{FF2B5EF4-FFF2-40B4-BE49-F238E27FC236}">
                <a16:creationId xmlns:a16="http://schemas.microsoft.com/office/drawing/2014/main" id="{07A3E44F-1555-4D7E-841C-11D970C76BD2}"/>
              </a:ext>
            </a:extLst>
          </p:cNvPr>
          <p:cNvSpPr txBox="1"/>
          <p:nvPr/>
        </p:nvSpPr>
        <p:spPr>
          <a:xfrm>
            <a:off x="376061" y="5834362"/>
            <a:ext cx="5773143" cy="646331"/>
          </a:xfrm>
          <a:prstGeom prst="rect">
            <a:avLst/>
          </a:prstGeom>
          <a:noFill/>
        </p:spPr>
        <p:txBody>
          <a:bodyPr wrap="square" rtlCol="0">
            <a:spAutoFit/>
          </a:bodyPr>
          <a:lstStyle/>
          <a:p>
            <a:r>
              <a:rPr lang="de-DE" dirty="0">
                <a:sym typeface="Wingdings" panose="05000000000000000000" pitchFamily="2" charset="2"/>
              </a:rPr>
              <a:t> </a:t>
            </a:r>
            <a:r>
              <a:rPr lang="de-DE" dirty="0"/>
              <a:t>Unterhaltungskosten betragen mehrere hundert Euro pro Stellplatz </a:t>
            </a:r>
            <a:r>
              <a:rPr lang="de-DE" dirty="0">
                <a:sym typeface="Wingdings" panose="05000000000000000000" pitchFamily="2" charset="2"/>
              </a:rPr>
              <a:t> </a:t>
            </a:r>
            <a:endParaRPr lang="de-DE" dirty="0"/>
          </a:p>
        </p:txBody>
      </p:sp>
    </p:spTree>
    <p:extLst>
      <p:ext uri="{BB962C8B-B14F-4D97-AF65-F5344CB8AC3E}">
        <p14:creationId xmlns:p14="http://schemas.microsoft.com/office/powerpoint/2010/main" val="23417787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C4269EAB-B617-418F-B482-543517349F19}"/>
              </a:ext>
            </a:extLst>
          </p:cNvPr>
          <p:cNvSpPr>
            <a:spLocks noGrp="1"/>
          </p:cNvSpPr>
          <p:nvPr>
            <p:ph type="dt" sz="half" idx="10"/>
          </p:nvPr>
        </p:nvSpPr>
        <p:spPr/>
        <p:txBody>
          <a:bodyPr/>
          <a:lstStyle/>
          <a:p>
            <a:fld id="{F546FD15-36FF-4867-82FC-ED3944D0853C}" type="datetime1">
              <a:rPr lang="de-DE" smtClean="0"/>
              <a:t>03.11.2023</a:t>
            </a:fld>
            <a:endParaRPr lang="de-DE"/>
          </a:p>
        </p:txBody>
      </p:sp>
      <p:sp>
        <p:nvSpPr>
          <p:cNvPr id="4" name="Foliennummernplatzhalter 3">
            <a:extLst>
              <a:ext uri="{FF2B5EF4-FFF2-40B4-BE49-F238E27FC236}">
                <a16:creationId xmlns:a16="http://schemas.microsoft.com/office/drawing/2014/main" id="{EBA908FC-4C2D-4CA7-9733-CDE0473955EC}"/>
              </a:ext>
            </a:extLst>
          </p:cNvPr>
          <p:cNvSpPr>
            <a:spLocks noGrp="1"/>
          </p:cNvSpPr>
          <p:nvPr>
            <p:ph type="sldNum" sz="quarter" idx="11"/>
          </p:nvPr>
        </p:nvSpPr>
        <p:spPr/>
        <p:txBody>
          <a:bodyPr/>
          <a:lstStyle/>
          <a:p>
            <a:fld id="{FDCA9C79-A3EE-AF46-889E-891EB4850505}" type="slidenum">
              <a:rPr lang="de-DE" smtClean="0"/>
              <a:pPr/>
              <a:t>27</a:t>
            </a:fld>
            <a:endParaRPr lang="de-DE"/>
          </a:p>
        </p:txBody>
      </p:sp>
      <p:sp>
        <p:nvSpPr>
          <p:cNvPr id="2" name="Titel 1">
            <a:extLst>
              <a:ext uri="{FF2B5EF4-FFF2-40B4-BE49-F238E27FC236}">
                <a16:creationId xmlns:a16="http://schemas.microsoft.com/office/drawing/2014/main" id="{47EBEDC4-C098-47FA-92A4-BA204C861264}"/>
              </a:ext>
            </a:extLst>
          </p:cNvPr>
          <p:cNvSpPr>
            <a:spLocks noGrp="1"/>
          </p:cNvSpPr>
          <p:nvPr>
            <p:ph type="title" idx="4294967295"/>
          </p:nvPr>
        </p:nvSpPr>
        <p:spPr>
          <a:xfrm>
            <a:off x="279699" y="174812"/>
            <a:ext cx="5938222" cy="1143000"/>
          </a:xfrm>
        </p:spPr>
        <p:txBody>
          <a:bodyPr>
            <a:normAutofit/>
          </a:bodyPr>
          <a:lstStyle/>
          <a:p>
            <a:r>
              <a:rPr lang="de-DE" sz="2400" b="1" dirty="0">
                <a:solidFill>
                  <a:schemeClr val="tx1"/>
                </a:solidFill>
              </a:rPr>
              <a:t>Betriebliche Mobilitätskosten</a:t>
            </a:r>
            <a:br>
              <a:rPr lang="de-DE" sz="2400" b="1" dirty="0">
                <a:solidFill>
                  <a:schemeClr val="tx1"/>
                </a:solidFill>
              </a:rPr>
            </a:br>
            <a:r>
              <a:rPr lang="de-DE" sz="2400" b="1" dirty="0">
                <a:solidFill>
                  <a:schemeClr val="tx1"/>
                </a:solidFill>
              </a:rPr>
              <a:t>- Zeit</a:t>
            </a:r>
            <a:endParaRPr lang="de-DE" sz="2400" b="1" dirty="0"/>
          </a:p>
        </p:txBody>
      </p:sp>
      <p:sp>
        <p:nvSpPr>
          <p:cNvPr id="6" name="Rechteck 5">
            <a:extLst>
              <a:ext uri="{FF2B5EF4-FFF2-40B4-BE49-F238E27FC236}">
                <a16:creationId xmlns:a16="http://schemas.microsoft.com/office/drawing/2014/main" id="{B5BA81A3-C2EE-4FD4-AB38-5D85E601D8E9}"/>
              </a:ext>
            </a:extLst>
          </p:cNvPr>
          <p:cNvSpPr/>
          <p:nvPr/>
        </p:nvSpPr>
        <p:spPr>
          <a:xfrm>
            <a:off x="457200" y="1236171"/>
            <a:ext cx="7277954" cy="461665"/>
          </a:xfrm>
          <a:prstGeom prst="rect">
            <a:avLst/>
          </a:prstGeom>
        </p:spPr>
        <p:txBody>
          <a:bodyPr wrap="none">
            <a:spAutoFit/>
          </a:bodyPr>
          <a:lstStyle/>
          <a:p>
            <a:r>
              <a:rPr lang="de-DE" sz="2400" b="1" dirty="0">
                <a:solidFill>
                  <a:schemeClr val="tx2"/>
                </a:solidFill>
                <a:latin typeface="Roboto Slab Regular" pitchFamily="2" charset="0"/>
                <a:ea typeface="Roboto Slab Regular" pitchFamily="2" charset="0"/>
              </a:rPr>
              <a:t>Wegevergleich: Von Tür zu Tür im Stadtverkehr*</a:t>
            </a:r>
          </a:p>
        </p:txBody>
      </p:sp>
      <p:sp>
        <p:nvSpPr>
          <p:cNvPr id="7" name="Inhaltsplatzhalter 8">
            <a:extLst>
              <a:ext uri="{FF2B5EF4-FFF2-40B4-BE49-F238E27FC236}">
                <a16:creationId xmlns:a16="http://schemas.microsoft.com/office/drawing/2014/main" id="{049E9305-6D45-4FFD-8CFF-299C48B96C8D}"/>
              </a:ext>
            </a:extLst>
          </p:cNvPr>
          <p:cNvSpPr txBox="1">
            <a:spLocks/>
          </p:cNvSpPr>
          <p:nvPr/>
        </p:nvSpPr>
        <p:spPr>
          <a:xfrm>
            <a:off x="279701" y="6008574"/>
            <a:ext cx="3994775" cy="407243"/>
          </a:xfrm>
          <a:prstGeom prst="rect">
            <a:avLst/>
          </a:prstGeom>
        </p:spPr>
        <p:txBody>
          <a:bodyPr/>
          <a:lstStyle>
            <a:lvl1pPr marL="0" indent="0" algn="l" defTabSz="457200" rtl="0" eaLnBrk="1" latinLnBrk="0" hangingPunct="1">
              <a:spcBef>
                <a:spcPct val="20000"/>
              </a:spcBef>
              <a:buFontTx/>
              <a:buNone/>
              <a:defRPr sz="2000" kern="1200">
                <a:solidFill>
                  <a:srgbClr val="AEC905"/>
                </a:solidFill>
                <a:latin typeface="Roboto"/>
                <a:ea typeface="+mn-ea"/>
                <a:cs typeface="Roboto"/>
              </a:defRPr>
            </a:lvl1pPr>
            <a:lvl2pPr marL="1440000" indent="-457200" algn="l" defTabSz="457200" rtl="0" eaLnBrk="1" latinLnBrk="0" hangingPunct="1">
              <a:spcBef>
                <a:spcPts val="600"/>
              </a:spcBef>
              <a:buSzPct val="100000"/>
              <a:buFontTx/>
              <a:buBlip>
                <a:blip r:embed="rId3"/>
              </a:buBlip>
              <a:defRPr sz="1800" kern="1200">
                <a:solidFill>
                  <a:srgbClr val="AEC905"/>
                </a:solidFill>
                <a:latin typeface="+mn-lt"/>
                <a:ea typeface="+mn-ea"/>
                <a:cs typeface="+mn-cs"/>
              </a:defRPr>
            </a:lvl2pPr>
            <a:lvl3pPr marL="1440000" indent="-457200" algn="l" defTabSz="457200" rtl="0" eaLnBrk="1" latinLnBrk="0" hangingPunct="1">
              <a:spcBef>
                <a:spcPts val="600"/>
              </a:spcBef>
              <a:buSzPct val="100000"/>
              <a:buFontTx/>
              <a:buBlip>
                <a:blip r:embed="rId3"/>
              </a:buBlip>
              <a:defRPr sz="1600" kern="1200">
                <a:solidFill>
                  <a:srgbClr val="AEC905"/>
                </a:solidFill>
                <a:latin typeface="+mn-lt"/>
                <a:ea typeface="+mn-ea"/>
                <a:cs typeface="+mn-cs"/>
              </a:defRPr>
            </a:lvl3pPr>
            <a:lvl4pPr marL="1440000" indent="-457200" algn="l" defTabSz="457200" rtl="0" eaLnBrk="1" latinLnBrk="0" hangingPunct="1">
              <a:spcBef>
                <a:spcPts val="600"/>
              </a:spcBef>
              <a:buFontTx/>
              <a:buBlip>
                <a:blip r:embed="rId3"/>
              </a:buBlip>
              <a:defRPr sz="1200" kern="1200">
                <a:solidFill>
                  <a:srgbClr val="AEC905"/>
                </a:solidFill>
                <a:latin typeface="+mn-lt"/>
                <a:ea typeface="+mn-ea"/>
                <a:cs typeface="+mn-cs"/>
              </a:defRPr>
            </a:lvl4pPr>
            <a:lvl5pPr marL="2057400" indent="-228600" algn="l" defTabSz="457200" rtl="0" eaLnBrk="1" latinLnBrk="0" hangingPunct="1">
              <a:spcBef>
                <a:spcPct val="20000"/>
              </a:spcBef>
              <a:buSzPct val="100000"/>
              <a:buFontTx/>
              <a:buBlip>
                <a:blip r:embed="rId3"/>
              </a:buBlip>
              <a:defRPr sz="1050" kern="1200">
                <a:solidFill>
                  <a:srgbClr val="AEC90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sz="1100" dirty="0">
                <a:solidFill>
                  <a:schemeClr val="tx2"/>
                </a:solidFill>
              </a:rPr>
              <a:t>Abb.: UBA 2014 mit eigener Ergänzung</a:t>
            </a:r>
          </a:p>
          <a:p>
            <a:endParaRPr lang="de-DE" sz="1100" dirty="0">
              <a:solidFill>
                <a:schemeClr val="tx2"/>
              </a:solidFill>
            </a:endParaRPr>
          </a:p>
        </p:txBody>
      </p:sp>
      <p:pic>
        <p:nvPicPr>
          <p:cNvPr id="9" name="Picture 2">
            <a:extLst>
              <a:ext uri="{FF2B5EF4-FFF2-40B4-BE49-F238E27FC236}">
                <a16:creationId xmlns:a16="http://schemas.microsoft.com/office/drawing/2014/main" id="{79555EDA-0297-43D4-B502-F312DFDD4243}"/>
              </a:ext>
            </a:extLst>
          </p:cNvPr>
          <p:cNvPicPr>
            <a:picLocks noChangeAspect="1" noChangeArrowheads="1"/>
          </p:cNvPicPr>
          <p:nvPr/>
        </p:nvPicPr>
        <p:blipFill>
          <a:blip r:embed="rId4" cstate="print"/>
          <a:srcRect/>
          <a:stretch>
            <a:fillRect/>
          </a:stretch>
        </p:blipFill>
        <p:spPr bwMode="auto">
          <a:xfrm>
            <a:off x="279701" y="1750044"/>
            <a:ext cx="6311711" cy="4206318"/>
          </a:xfrm>
          <a:prstGeom prst="rect">
            <a:avLst/>
          </a:prstGeom>
          <a:noFill/>
          <a:ln w="9525">
            <a:noFill/>
            <a:miter lim="800000"/>
            <a:headEnd/>
            <a:tailEnd/>
          </a:ln>
        </p:spPr>
      </p:pic>
    </p:spTree>
    <p:extLst>
      <p:ext uri="{BB962C8B-B14F-4D97-AF65-F5344CB8AC3E}">
        <p14:creationId xmlns:p14="http://schemas.microsoft.com/office/powerpoint/2010/main" val="4647536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C4269EAB-B617-418F-B482-543517349F19}"/>
              </a:ext>
            </a:extLst>
          </p:cNvPr>
          <p:cNvSpPr>
            <a:spLocks noGrp="1"/>
          </p:cNvSpPr>
          <p:nvPr>
            <p:ph type="dt" sz="half" idx="10"/>
          </p:nvPr>
        </p:nvSpPr>
        <p:spPr/>
        <p:txBody>
          <a:bodyPr/>
          <a:lstStyle/>
          <a:p>
            <a:fld id="{F546FD15-36FF-4867-82FC-ED3944D0853C}" type="datetime1">
              <a:rPr lang="de-DE" smtClean="0"/>
              <a:t>03.11.2023</a:t>
            </a:fld>
            <a:endParaRPr lang="de-DE"/>
          </a:p>
        </p:txBody>
      </p:sp>
      <p:sp>
        <p:nvSpPr>
          <p:cNvPr id="4" name="Foliennummernplatzhalter 3">
            <a:extLst>
              <a:ext uri="{FF2B5EF4-FFF2-40B4-BE49-F238E27FC236}">
                <a16:creationId xmlns:a16="http://schemas.microsoft.com/office/drawing/2014/main" id="{EBA908FC-4C2D-4CA7-9733-CDE0473955EC}"/>
              </a:ext>
            </a:extLst>
          </p:cNvPr>
          <p:cNvSpPr>
            <a:spLocks noGrp="1"/>
          </p:cNvSpPr>
          <p:nvPr>
            <p:ph type="sldNum" sz="quarter" idx="11"/>
          </p:nvPr>
        </p:nvSpPr>
        <p:spPr/>
        <p:txBody>
          <a:bodyPr/>
          <a:lstStyle/>
          <a:p>
            <a:fld id="{FDCA9C79-A3EE-AF46-889E-891EB4850505}" type="slidenum">
              <a:rPr lang="de-DE" smtClean="0"/>
              <a:pPr/>
              <a:t>28</a:t>
            </a:fld>
            <a:endParaRPr lang="de-DE"/>
          </a:p>
        </p:txBody>
      </p:sp>
      <p:sp>
        <p:nvSpPr>
          <p:cNvPr id="2" name="Titel 1">
            <a:extLst>
              <a:ext uri="{FF2B5EF4-FFF2-40B4-BE49-F238E27FC236}">
                <a16:creationId xmlns:a16="http://schemas.microsoft.com/office/drawing/2014/main" id="{47EBEDC4-C098-47FA-92A4-BA204C861264}"/>
              </a:ext>
            </a:extLst>
          </p:cNvPr>
          <p:cNvSpPr>
            <a:spLocks noGrp="1"/>
          </p:cNvSpPr>
          <p:nvPr>
            <p:ph type="title" idx="4294967295"/>
          </p:nvPr>
        </p:nvSpPr>
        <p:spPr>
          <a:xfrm>
            <a:off x="279699" y="174812"/>
            <a:ext cx="5938222" cy="1143000"/>
          </a:xfrm>
        </p:spPr>
        <p:txBody>
          <a:bodyPr>
            <a:normAutofit/>
          </a:bodyPr>
          <a:lstStyle/>
          <a:p>
            <a:r>
              <a:rPr lang="de-DE" sz="2400" b="1" dirty="0">
                <a:solidFill>
                  <a:schemeClr val="tx1"/>
                </a:solidFill>
              </a:rPr>
              <a:t>Betriebliche Mobilitätskosten</a:t>
            </a:r>
            <a:br>
              <a:rPr lang="de-DE" sz="2400" b="1" dirty="0">
                <a:solidFill>
                  <a:schemeClr val="tx1"/>
                </a:solidFill>
              </a:rPr>
            </a:br>
            <a:r>
              <a:rPr lang="de-DE" sz="2400" b="1" dirty="0">
                <a:solidFill>
                  <a:schemeClr val="tx1"/>
                </a:solidFill>
              </a:rPr>
              <a:t>- Direkter Vergleich der Verkehrsmittel</a:t>
            </a:r>
            <a:endParaRPr lang="de-DE" sz="2400" b="1" dirty="0"/>
          </a:p>
        </p:txBody>
      </p:sp>
      <p:sp>
        <p:nvSpPr>
          <p:cNvPr id="6" name="Rechteck 5">
            <a:extLst>
              <a:ext uri="{FF2B5EF4-FFF2-40B4-BE49-F238E27FC236}">
                <a16:creationId xmlns:a16="http://schemas.microsoft.com/office/drawing/2014/main" id="{B5BA81A3-C2EE-4FD4-AB38-5D85E601D8E9}"/>
              </a:ext>
            </a:extLst>
          </p:cNvPr>
          <p:cNvSpPr/>
          <p:nvPr/>
        </p:nvSpPr>
        <p:spPr>
          <a:xfrm>
            <a:off x="457200" y="1375088"/>
            <a:ext cx="8048998" cy="461665"/>
          </a:xfrm>
          <a:prstGeom prst="rect">
            <a:avLst/>
          </a:prstGeom>
        </p:spPr>
        <p:txBody>
          <a:bodyPr wrap="none">
            <a:spAutoFit/>
          </a:bodyPr>
          <a:lstStyle/>
          <a:p>
            <a:r>
              <a:rPr lang="de-DE" sz="2400" b="1" dirty="0">
                <a:solidFill>
                  <a:schemeClr val="tx2"/>
                </a:solidFill>
                <a:latin typeface="Roboto Slab Regular" pitchFamily="2" charset="0"/>
                <a:ea typeface="Roboto Slab Regular" pitchFamily="2" charset="0"/>
              </a:rPr>
              <a:t>Von Tür zu Tür: Verkehrsmittelvergleich Kurzstrecke </a:t>
            </a:r>
          </a:p>
        </p:txBody>
      </p:sp>
      <p:pic>
        <p:nvPicPr>
          <p:cNvPr id="11" name="Grafik 10">
            <a:extLst>
              <a:ext uri="{FF2B5EF4-FFF2-40B4-BE49-F238E27FC236}">
                <a16:creationId xmlns:a16="http://schemas.microsoft.com/office/drawing/2014/main" id="{4413A0C2-C808-4794-A5CF-3804BCD9A501}"/>
              </a:ext>
            </a:extLst>
          </p:cNvPr>
          <p:cNvPicPr>
            <a:picLocks noChangeAspect="1"/>
          </p:cNvPicPr>
          <p:nvPr/>
        </p:nvPicPr>
        <p:blipFill>
          <a:blip r:embed="rId3"/>
          <a:stretch>
            <a:fillRect/>
          </a:stretch>
        </p:blipFill>
        <p:spPr>
          <a:xfrm>
            <a:off x="533893" y="1964381"/>
            <a:ext cx="7577847" cy="3898219"/>
          </a:xfrm>
          <a:prstGeom prst="rect">
            <a:avLst/>
          </a:prstGeom>
        </p:spPr>
      </p:pic>
      <p:sp>
        <p:nvSpPr>
          <p:cNvPr id="7" name="Rechteck 6">
            <a:extLst>
              <a:ext uri="{FF2B5EF4-FFF2-40B4-BE49-F238E27FC236}">
                <a16:creationId xmlns:a16="http://schemas.microsoft.com/office/drawing/2014/main" id="{B603CCDC-BEB4-450A-826D-9120641E7979}"/>
              </a:ext>
            </a:extLst>
          </p:cNvPr>
          <p:cNvSpPr/>
          <p:nvPr/>
        </p:nvSpPr>
        <p:spPr>
          <a:xfrm>
            <a:off x="457200" y="5862277"/>
            <a:ext cx="2610010" cy="276999"/>
          </a:xfrm>
          <a:prstGeom prst="rect">
            <a:avLst/>
          </a:prstGeom>
        </p:spPr>
        <p:txBody>
          <a:bodyPr wrap="none">
            <a:spAutoFit/>
          </a:bodyPr>
          <a:lstStyle/>
          <a:p>
            <a:r>
              <a:rPr lang="de-DE" sz="1200" dirty="0">
                <a:solidFill>
                  <a:schemeClr val="tx2"/>
                </a:solidFill>
                <a:latin typeface="Roboto" panose="02000000000000000000" pitchFamily="2" charset="0"/>
                <a:ea typeface="Roboto" panose="02000000000000000000" pitchFamily="2" charset="0"/>
                <a:cs typeface="Roboto" panose="02000000000000000000" pitchFamily="2" charset="0"/>
              </a:rPr>
              <a:t>Quelle: VCD / Eigene Berechnungen</a:t>
            </a:r>
          </a:p>
        </p:txBody>
      </p:sp>
      <p:sp>
        <p:nvSpPr>
          <p:cNvPr id="5" name="Ellipse 4">
            <a:extLst>
              <a:ext uri="{FF2B5EF4-FFF2-40B4-BE49-F238E27FC236}">
                <a16:creationId xmlns:a16="http://schemas.microsoft.com/office/drawing/2014/main" id="{0C2ACF18-9765-49CC-9D0F-9DE7CD3DB9EB}"/>
              </a:ext>
            </a:extLst>
          </p:cNvPr>
          <p:cNvSpPr/>
          <p:nvPr/>
        </p:nvSpPr>
        <p:spPr>
          <a:xfrm>
            <a:off x="3067212" y="2036460"/>
            <a:ext cx="1378249" cy="3754056"/>
          </a:xfrm>
          <a:prstGeom prst="ellipse">
            <a:avLst/>
          </a:pr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ln w="12700">
                <a:solidFill>
                  <a:schemeClr val="accent1"/>
                </a:solidFill>
              </a:ln>
            </a:endParaRPr>
          </a:p>
        </p:txBody>
      </p:sp>
      <p:sp>
        <p:nvSpPr>
          <p:cNvPr id="10" name="Ellipse 9">
            <a:extLst>
              <a:ext uri="{FF2B5EF4-FFF2-40B4-BE49-F238E27FC236}">
                <a16:creationId xmlns:a16="http://schemas.microsoft.com/office/drawing/2014/main" id="{404AB855-8CC6-4794-9567-95BAB17C7A9A}"/>
              </a:ext>
            </a:extLst>
          </p:cNvPr>
          <p:cNvSpPr/>
          <p:nvPr/>
        </p:nvSpPr>
        <p:spPr>
          <a:xfrm>
            <a:off x="5528798" y="2016294"/>
            <a:ext cx="1378249" cy="3754056"/>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ln w="12700">
                <a:solidFill>
                  <a:schemeClr val="accent1"/>
                </a:solidFill>
              </a:ln>
            </a:endParaRPr>
          </a:p>
        </p:txBody>
      </p:sp>
    </p:spTree>
    <p:extLst>
      <p:ext uri="{BB962C8B-B14F-4D97-AF65-F5344CB8AC3E}">
        <p14:creationId xmlns:p14="http://schemas.microsoft.com/office/powerpoint/2010/main" val="4382180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C4269EAB-B617-418F-B482-543517349F19}"/>
              </a:ext>
            </a:extLst>
          </p:cNvPr>
          <p:cNvSpPr>
            <a:spLocks noGrp="1"/>
          </p:cNvSpPr>
          <p:nvPr>
            <p:ph type="dt" sz="half" idx="10"/>
          </p:nvPr>
        </p:nvSpPr>
        <p:spPr/>
        <p:txBody>
          <a:bodyPr/>
          <a:lstStyle/>
          <a:p>
            <a:fld id="{F546FD15-36FF-4867-82FC-ED3944D0853C}" type="datetime1">
              <a:rPr lang="de-DE" smtClean="0"/>
              <a:t>03.11.2023</a:t>
            </a:fld>
            <a:endParaRPr lang="de-DE"/>
          </a:p>
        </p:txBody>
      </p:sp>
      <p:sp>
        <p:nvSpPr>
          <p:cNvPr id="4" name="Foliennummernplatzhalter 3">
            <a:extLst>
              <a:ext uri="{FF2B5EF4-FFF2-40B4-BE49-F238E27FC236}">
                <a16:creationId xmlns:a16="http://schemas.microsoft.com/office/drawing/2014/main" id="{EBA908FC-4C2D-4CA7-9733-CDE0473955EC}"/>
              </a:ext>
            </a:extLst>
          </p:cNvPr>
          <p:cNvSpPr>
            <a:spLocks noGrp="1"/>
          </p:cNvSpPr>
          <p:nvPr>
            <p:ph type="sldNum" sz="quarter" idx="11"/>
          </p:nvPr>
        </p:nvSpPr>
        <p:spPr/>
        <p:txBody>
          <a:bodyPr/>
          <a:lstStyle/>
          <a:p>
            <a:fld id="{FDCA9C79-A3EE-AF46-889E-891EB4850505}" type="slidenum">
              <a:rPr lang="de-DE" smtClean="0"/>
              <a:pPr/>
              <a:t>29</a:t>
            </a:fld>
            <a:endParaRPr lang="de-DE"/>
          </a:p>
        </p:txBody>
      </p:sp>
      <p:sp>
        <p:nvSpPr>
          <p:cNvPr id="2" name="Titel 1">
            <a:extLst>
              <a:ext uri="{FF2B5EF4-FFF2-40B4-BE49-F238E27FC236}">
                <a16:creationId xmlns:a16="http://schemas.microsoft.com/office/drawing/2014/main" id="{47EBEDC4-C098-47FA-92A4-BA204C861264}"/>
              </a:ext>
            </a:extLst>
          </p:cNvPr>
          <p:cNvSpPr>
            <a:spLocks noGrp="1"/>
          </p:cNvSpPr>
          <p:nvPr>
            <p:ph type="title" idx="4294967295"/>
          </p:nvPr>
        </p:nvSpPr>
        <p:spPr>
          <a:xfrm>
            <a:off x="279699" y="174812"/>
            <a:ext cx="5938222" cy="1143000"/>
          </a:xfrm>
        </p:spPr>
        <p:txBody>
          <a:bodyPr>
            <a:normAutofit/>
          </a:bodyPr>
          <a:lstStyle/>
          <a:p>
            <a:r>
              <a:rPr lang="de-DE" sz="2400" b="1" dirty="0">
                <a:solidFill>
                  <a:schemeClr val="tx1"/>
                </a:solidFill>
              </a:rPr>
              <a:t>Betriebliche Mobilitätskosten</a:t>
            </a:r>
            <a:br>
              <a:rPr lang="de-DE" sz="2400" b="1" dirty="0">
                <a:solidFill>
                  <a:schemeClr val="tx1"/>
                </a:solidFill>
              </a:rPr>
            </a:br>
            <a:r>
              <a:rPr lang="de-DE" sz="2400" b="1" dirty="0">
                <a:solidFill>
                  <a:schemeClr val="tx1"/>
                </a:solidFill>
              </a:rPr>
              <a:t>- Gesundheit</a:t>
            </a:r>
            <a:endParaRPr lang="de-DE" sz="2400" b="1" dirty="0"/>
          </a:p>
        </p:txBody>
      </p:sp>
      <p:sp>
        <p:nvSpPr>
          <p:cNvPr id="6" name="Rechteck 5">
            <a:extLst>
              <a:ext uri="{FF2B5EF4-FFF2-40B4-BE49-F238E27FC236}">
                <a16:creationId xmlns:a16="http://schemas.microsoft.com/office/drawing/2014/main" id="{B5BA81A3-C2EE-4FD4-AB38-5D85E601D8E9}"/>
              </a:ext>
            </a:extLst>
          </p:cNvPr>
          <p:cNvSpPr/>
          <p:nvPr/>
        </p:nvSpPr>
        <p:spPr>
          <a:xfrm>
            <a:off x="457200" y="1394021"/>
            <a:ext cx="4836580" cy="954107"/>
          </a:xfrm>
          <a:prstGeom prst="rect">
            <a:avLst/>
          </a:prstGeom>
        </p:spPr>
        <p:txBody>
          <a:bodyPr wrap="none">
            <a:spAutoFit/>
          </a:bodyPr>
          <a:lstStyle/>
          <a:p>
            <a:r>
              <a:rPr lang="de-DE" sz="2800" b="1" dirty="0">
                <a:solidFill>
                  <a:schemeClr val="tx2"/>
                </a:solidFill>
                <a:latin typeface="Roboto Slab Regular" pitchFamily="2" charset="0"/>
                <a:ea typeface="Roboto Slab Regular" pitchFamily="2" charset="0"/>
              </a:rPr>
              <a:t>Krankenzugriff und Kosten</a:t>
            </a:r>
            <a:br>
              <a:rPr lang="de-DE" sz="2800" b="1" dirty="0">
                <a:solidFill>
                  <a:schemeClr val="tx2"/>
                </a:solidFill>
                <a:latin typeface="Roboto Slab Regular" pitchFamily="2" charset="0"/>
                <a:ea typeface="Roboto Slab Regular" pitchFamily="2" charset="0"/>
              </a:rPr>
            </a:br>
            <a:endParaRPr lang="de-DE" sz="2800" b="1" dirty="0">
              <a:solidFill>
                <a:schemeClr val="tx2"/>
              </a:solidFill>
              <a:latin typeface="Roboto Slab Regular" pitchFamily="2" charset="0"/>
              <a:ea typeface="Roboto Slab Regular" pitchFamily="2" charset="0"/>
            </a:endParaRPr>
          </a:p>
        </p:txBody>
      </p:sp>
      <p:sp>
        <p:nvSpPr>
          <p:cNvPr id="9" name="Textfeld 8">
            <a:extLst>
              <a:ext uri="{FF2B5EF4-FFF2-40B4-BE49-F238E27FC236}">
                <a16:creationId xmlns:a16="http://schemas.microsoft.com/office/drawing/2014/main" id="{6AB529BA-BD62-4E7A-A716-0F4042F5F669}"/>
              </a:ext>
            </a:extLst>
          </p:cNvPr>
          <p:cNvSpPr txBox="1"/>
          <p:nvPr/>
        </p:nvSpPr>
        <p:spPr>
          <a:xfrm>
            <a:off x="6647051" y="2053019"/>
            <a:ext cx="2373798" cy="1569660"/>
          </a:xfrm>
          <a:prstGeom prst="rect">
            <a:avLst/>
          </a:prstGeom>
          <a:noFill/>
        </p:spPr>
        <p:txBody>
          <a:bodyPr wrap="square" rtlCol="0">
            <a:spAutoFit/>
          </a:bodyPr>
          <a:lstStyle/>
          <a:p>
            <a:r>
              <a:rPr lang="de-DE" sz="2400" dirty="0">
                <a:solidFill>
                  <a:schemeClr val="tx2"/>
                </a:solidFill>
                <a:latin typeface="Roboto" panose="02000000000000000000" pitchFamily="2" charset="0"/>
                <a:ea typeface="Roboto" panose="02000000000000000000" pitchFamily="2" charset="0"/>
                <a:cs typeface="Roboto" panose="02000000000000000000" pitchFamily="2" charset="0"/>
              </a:rPr>
              <a:t>2020</a:t>
            </a:r>
          </a:p>
          <a:p>
            <a:pPr>
              <a:buFont typeface="Symbol"/>
              <a:buChar char="Æ"/>
            </a:pPr>
            <a:r>
              <a:rPr lang="de-DE" sz="2400" dirty="0">
                <a:solidFill>
                  <a:schemeClr val="tx2"/>
                </a:solidFill>
                <a:latin typeface="Roboto" panose="02000000000000000000" pitchFamily="2" charset="0"/>
                <a:ea typeface="Roboto" panose="02000000000000000000" pitchFamily="2" charset="0"/>
                <a:cs typeface="Roboto" panose="02000000000000000000" pitchFamily="2" charset="0"/>
                <a:sym typeface="Symbol"/>
              </a:rPr>
              <a:t> 10,9 Tage AU</a:t>
            </a:r>
          </a:p>
          <a:p>
            <a:r>
              <a:rPr lang="de-DE" sz="2400" dirty="0">
                <a:solidFill>
                  <a:schemeClr val="tx2"/>
                </a:solidFill>
                <a:latin typeface="Roboto" panose="02000000000000000000" pitchFamily="2" charset="0"/>
                <a:ea typeface="Roboto" panose="02000000000000000000" pitchFamily="2" charset="0"/>
                <a:cs typeface="Roboto" panose="02000000000000000000" pitchFamily="2" charset="0"/>
                <a:sym typeface="Symbol"/>
              </a:rPr>
              <a:t>= 3.313 €/</a:t>
            </a:r>
          </a:p>
          <a:p>
            <a:r>
              <a:rPr lang="de-DE" sz="2400" dirty="0">
                <a:solidFill>
                  <a:schemeClr val="tx2"/>
                </a:solidFill>
                <a:latin typeface="Roboto" panose="02000000000000000000" pitchFamily="2" charset="0"/>
                <a:ea typeface="Roboto" panose="02000000000000000000" pitchFamily="2" charset="0"/>
                <a:cs typeface="Roboto" panose="02000000000000000000" pitchFamily="2" charset="0"/>
                <a:sym typeface="Symbol"/>
              </a:rPr>
              <a:t>kranker AN</a:t>
            </a:r>
            <a:endParaRPr lang="de-DE" sz="2400" dirty="0">
              <a:solidFill>
                <a:schemeClr val="tx2"/>
              </a:solidFill>
              <a:latin typeface="Roboto" panose="02000000000000000000" pitchFamily="2" charset="0"/>
              <a:ea typeface="Roboto" panose="02000000000000000000" pitchFamily="2" charset="0"/>
              <a:cs typeface="Roboto" panose="02000000000000000000" pitchFamily="2" charset="0"/>
            </a:endParaRPr>
          </a:p>
        </p:txBody>
      </p:sp>
      <p:sp>
        <p:nvSpPr>
          <p:cNvPr id="10" name="Textplatzhalter 5">
            <a:extLst>
              <a:ext uri="{FF2B5EF4-FFF2-40B4-BE49-F238E27FC236}">
                <a16:creationId xmlns:a16="http://schemas.microsoft.com/office/drawing/2014/main" id="{E15A60C0-B59B-42C5-974A-8E879C82ADF0}"/>
              </a:ext>
            </a:extLst>
          </p:cNvPr>
          <p:cNvSpPr txBox="1">
            <a:spLocks/>
          </p:cNvSpPr>
          <p:nvPr/>
        </p:nvSpPr>
        <p:spPr>
          <a:xfrm>
            <a:off x="211792" y="6192722"/>
            <a:ext cx="5218911" cy="237230"/>
          </a:xfrm>
          <a:prstGeom prst="rect">
            <a:avLst/>
          </a:prstGeom>
        </p:spPr>
        <p:txBody>
          <a:bodyPr/>
          <a:lstStyle>
            <a:lvl1pPr marL="0" indent="0" algn="l" defTabSz="457200" rtl="0" eaLnBrk="1" latinLnBrk="0" hangingPunct="1">
              <a:spcBef>
                <a:spcPct val="20000"/>
              </a:spcBef>
              <a:buFontTx/>
              <a:buNone/>
              <a:defRPr sz="2000" kern="1200">
                <a:solidFill>
                  <a:srgbClr val="AEC905"/>
                </a:solidFill>
                <a:latin typeface="Roboto"/>
                <a:ea typeface="+mn-ea"/>
                <a:cs typeface="Roboto"/>
              </a:defRPr>
            </a:lvl1pPr>
            <a:lvl2pPr marL="1440000" indent="-457200" algn="l" defTabSz="457200" rtl="0" eaLnBrk="1" latinLnBrk="0" hangingPunct="1">
              <a:spcBef>
                <a:spcPts val="600"/>
              </a:spcBef>
              <a:buSzPct val="100000"/>
              <a:buFontTx/>
              <a:buBlip>
                <a:blip r:embed="rId3"/>
              </a:buBlip>
              <a:defRPr sz="1800" kern="1200">
                <a:solidFill>
                  <a:srgbClr val="AEC905"/>
                </a:solidFill>
                <a:latin typeface="+mn-lt"/>
                <a:ea typeface="+mn-ea"/>
                <a:cs typeface="+mn-cs"/>
              </a:defRPr>
            </a:lvl2pPr>
            <a:lvl3pPr marL="1440000" indent="-457200" algn="l" defTabSz="457200" rtl="0" eaLnBrk="1" latinLnBrk="0" hangingPunct="1">
              <a:spcBef>
                <a:spcPts val="600"/>
              </a:spcBef>
              <a:buSzPct val="100000"/>
              <a:buFontTx/>
              <a:buBlip>
                <a:blip r:embed="rId3"/>
              </a:buBlip>
              <a:defRPr sz="1600" kern="1200">
                <a:solidFill>
                  <a:srgbClr val="AEC905"/>
                </a:solidFill>
                <a:latin typeface="+mn-lt"/>
                <a:ea typeface="+mn-ea"/>
                <a:cs typeface="+mn-cs"/>
              </a:defRPr>
            </a:lvl3pPr>
            <a:lvl4pPr marL="1440000" indent="-457200" algn="l" defTabSz="457200" rtl="0" eaLnBrk="1" latinLnBrk="0" hangingPunct="1">
              <a:spcBef>
                <a:spcPts val="600"/>
              </a:spcBef>
              <a:buFontTx/>
              <a:buBlip>
                <a:blip r:embed="rId3"/>
              </a:buBlip>
              <a:defRPr sz="1200" kern="1200">
                <a:solidFill>
                  <a:srgbClr val="AEC905"/>
                </a:solidFill>
                <a:latin typeface="+mn-lt"/>
                <a:ea typeface="+mn-ea"/>
                <a:cs typeface="+mn-cs"/>
              </a:defRPr>
            </a:lvl4pPr>
            <a:lvl5pPr marL="2057400" indent="-228600" algn="l" defTabSz="457200" rtl="0" eaLnBrk="1" latinLnBrk="0" hangingPunct="1">
              <a:spcBef>
                <a:spcPct val="20000"/>
              </a:spcBef>
              <a:buSzPct val="100000"/>
              <a:buFontTx/>
              <a:buBlip>
                <a:blip r:embed="rId3"/>
              </a:buBlip>
              <a:defRPr sz="1050" kern="1200">
                <a:solidFill>
                  <a:srgbClr val="AEC90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sz="1400" dirty="0">
                <a:solidFill>
                  <a:schemeClr val="tx2"/>
                </a:solidFill>
              </a:rPr>
              <a:t>Abb.: DAK-Gesundheitsreport 2020, S. 17.</a:t>
            </a:r>
          </a:p>
        </p:txBody>
      </p:sp>
      <p:grpSp>
        <p:nvGrpSpPr>
          <p:cNvPr id="47" name="Gruppieren 46">
            <a:extLst>
              <a:ext uri="{FF2B5EF4-FFF2-40B4-BE49-F238E27FC236}">
                <a16:creationId xmlns:a16="http://schemas.microsoft.com/office/drawing/2014/main" id="{82168DBE-D9A7-4310-8C8C-BA56E1E43863}"/>
              </a:ext>
            </a:extLst>
          </p:cNvPr>
          <p:cNvGrpSpPr>
            <a:grpSpLocks/>
          </p:cNvGrpSpPr>
          <p:nvPr/>
        </p:nvGrpSpPr>
        <p:grpSpPr bwMode="auto">
          <a:xfrm>
            <a:off x="200275" y="2095747"/>
            <a:ext cx="6354816" cy="3984883"/>
            <a:chOff x="5" y="5"/>
            <a:chExt cx="5943" cy="2960"/>
          </a:xfrm>
        </p:grpSpPr>
        <p:pic>
          <p:nvPicPr>
            <p:cNvPr id="48" name="docshape2">
              <a:extLst>
                <a:ext uri="{FF2B5EF4-FFF2-40B4-BE49-F238E27FC236}">
                  <a16:creationId xmlns:a16="http://schemas.microsoft.com/office/drawing/2014/main" id="{0E649148-44CD-439D-896D-ADC48C519F51}"/>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142" y="49"/>
              <a:ext cx="3683" cy="2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docshape3">
              <a:extLst>
                <a:ext uri="{FF2B5EF4-FFF2-40B4-BE49-F238E27FC236}">
                  <a16:creationId xmlns:a16="http://schemas.microsoft.com/office/drawing/2014/main" id="{8E76A3C2-BD5A-4252-A1E5-2F76CB220AB6}"/>
                </a:ext>
              </a:extLst>
            </p:cNvPr>
            <p:cNvSpPr>
              <a:spLocks/>
            </p:cNvSpPr>
            <p:nvPr/>
          </p:nvSpPr>
          <p:spPr bwMode="auto">
            <a:xfrm>
              <a:off x="1428" y="98"/>
              <a:ext cx="3098" cy="2625"/>
            </a:xfrm>
            <a:custGeom>
              <a:avLst/>
              <a:gdLst>
                <a:gd name="T0" fmla="+- 0 2031 1428"/>
                <a:gd name="T1" fmla="*/ T0 w 3098"/>
                <a:gd name="T2" fmla="+- 0 2305 99"/>
                <a:gd name="T3" fmla="*/ 2305 h 2625"/>
                <a:gd name="T4" fmla="+- 0 1428 1428"/>
                <a:gd name="T5" fmla="*/ T4 w 3098"/>
                <a:gd name="T6" fmla="+- 0 2305 99"/>
                <a:gd name="T7" fmla="*/ 2305 h 2625"/>
                <a:gd name="T8" fmla="+- 0 1428 1428"/>
                <a:gd name="T9" fmla="*/ T8 w 3098"/>
                <a:gd name="T10" fmla="+- 0 2478 99"/>
                <a:gd name="T11" fmla="*/ 2478 h 2625"/>
                <a:gd name="T12" fmla="+- 0 2031 1428"/>
                <a:gd name="T13" fmla="*/ T12 w 3098"/>
                <a:gd name="T14" fmla="+- 0 2478 99"/>
                <a:gd name="T15" fmla="*/ 2478 h 2625"/>
                <a:gd name="T16" fmla="+- 0 2031 1428"/>
                <a:gd name="T17" fmla="*/ T16 w 3098"/>
                <a:gd name="T18" fmla="+- 0 2305 99"/>
                <a:gd name="T19" fmla="*/ 2305 h 2625"/>
                <a:gd name="T20" fmla="+- 0 2050 1428"/>
                <a:gd name="T21" fmla="*/ T20 w 3098"/>
                <a:gd name="T22" fmla="+- 0 2060 99"/>
                <a:gd name="T23" fmla="*/ 2060 h 2625"/>
                <a:gd name="T24" fmla="+- 0 1428 1428"/>
                <a:gd name="T25" fmla="*/ T24 w 3098"/>
                <a:gd name="T26" fmla="+- 0 2060 99"/>
                <a:gd name="T27" fmla="*/ 2060 h 2625"/>
                <a:gd name="T28" fmla="+- 0 1428 1428"/>
                <a:gd name="T29" fmla="*/ T28 w 3098"/>
                <a:gd name="T30" fmla="+- 0 2233 99"/>
                <a:gd name="T31" fmla="*/ 2233 h 2625"/>
                <a:gd name="T32" fmla="+- 0 2050 1428"/>
                <a:gd name="T33" fmla="*/ T32 w 3098"/>
                <a:gd name="T34" fmla="+- 0 2233 99"/>
                <a:gd name="T35" fmla="*/ 2233 h 2625"/>
                <a:gd name="T36" fmla="+- 0 2050 1428"/>
                <a:gd name="T37" fmla="*/ T36 w 3098"/>
                <a:gd name="T38" fmla="+- 0 2060 99"/>
                <a:gd name="T39" fmla="*/ 2060 h 2625"/>
                <a:gd name="T40" fmla="+- 0 2100 1428"/>
                <a:gd name="T41" fmla="*/ T40 w 3098"/>
                <a:gd name="T42" fmla="+- 0 1814 99"/>
                <a:gd name="T43" fmla="*/ 1814 h 2625"/>
                <a:gd name="T44" fmla="+- 0 1428 1428"/>
                <a:gd name="T45" fmla="*/ T44 w 3098"/>
                <a:gd name="T46" fmla="+- 0 1814 99"/>
                <a:gd name="T47" fmla="*/ 1814 h 2625"/>
                <a:gd name="T48" fmla="+- 0 1428 1428"/>
                <a:gd name="T49" fmla="*/ T48 w 3098"/>
                <a:gd name="T50" fmla="+- 0 1988 99"/>
                <a:gd name="T51" fmla="*/ 1988 h 2625"/>
                <a:gd name="T52" fmla="+- 0 2100 1428"/>
                <a:gd name="T53" fmla="*/ T52 w 3098"/>
                <a:gd name="T54" fmla="+- 0 1988 99"/>
                <a:gd name="T55" fmla="*/ 1988 h 2625"/>
                <a:gd name="T56" fmla="+- 0 2100 1428"/>
                <a:gd name="T57" fmla="*/ T56 w 3098"/>
                <a:gd name="T58" fmla="+- 0 1814 99"/>
                <a:gd name="T59" fmla="*/ 1814 h 2625"/>
                <a:gd name="T60" fmla="+- 0 2103 1428"/>
                <a:gd name="T61" fmla="*/ T60 w 3098"/>
                <a:gd name="T62" fmla="+- 0 1569 99"/>
                <a:gd name="T63" fmla="*/ 1569 h 2625"/>
                <a:gd name="T64" fmla="+- 0 1428 1428"/>
                <a:gd name="T65" fmla="*/ T64 w 3098"/>
                <a:gd name="T66" fmla="+- 0 1569 99"/>
                <a:gd name="T67" fmla="*/ 1569 h 2625"/>
                <a:gd name="T68" fmla="+- 0 1428 1428"/>
                <a:gd name="T69" fmla="*/ T68 w 3098"/>
                <a:gd name="T70" fmla="+- 0 1743 99"/>
                <a:gd name="T71" fmla="*/ 1743 h 2625"/>
                <a:gd name="T72" fmla="+- 0 2103 1428"/>
                <a:gd name="T73" fmla="*/ T72 w 3098"/>
                <a:gd name="T74" fmla="+- 0 1743 99"/>
                <a:gd name="T75" fmla="*/ 1743 h 2625"/>
                <a:gd name="T76" fmla="+- 0 2103 1428"/>
                <a:gd name="T77" fmla="*/ T76 w 3098"/>
                <a:gd name="T78" fmla="+- 0 1569 99"/>
                <a:gd name="T79" fmla="*/ 1569 h 2625"/>
                <a:gd name="T80" fmla="+- 0 2107 1428"/>
                <a:gd name="T81" fmla="*/ T80 w 3098"/>
                <a:gd name="T82" fmla="+- 0 1324 99"/>
                <a:gd name="T83" fmla="*/ 1324 h 2625"/>
                <a:gd name="T84" fmla="+- 0 1428 1428"/>
                <a:gd name="T85" fmla="*/ T84 w 3098"/>
                <a:gd name="T86" fmla="+- 0 1324 99"/>
                <a:gd name="T87" fmla="*/ 1324 h 2625"/>
                <a:gd name="T88" fmla="+- 0 1428 1428"/>
                <a:gd name="T89" fmla="*/ T88 w 3098"/>
                <a:gd name="T90" fmla="+- 0 1498 99"/>
                <a:gd name="T91" fmla="*/ 1498 h 2625"/>
                <a:gd name="T92" fmla="+- 0 2107 1428"/>
                <a:gd name="T93" fmla="*/ T92 w 3098"/>
                <a:gd name="T94" fmla="+- 0 1498 99"/>
                <a:gd name="T95" fmla="*/ 1498 h 2625"/>
                <a:gd name="T96" fmla="+- 0 2107 1428"/>
                <a:gd name="T97" fmla="*/ T96 w 3098"/>
                <a:gd name="T98" fmla="+- 0 1324 99"/>
                <a:gd name="T99" fmla="*/ 1324 h 2625"/>
                <a:gd name="T100" fmla="+- 0 2151 1428"/>
                <a:gd name="T101" fmla="*/ T100 w 3098"/>
                <a:gd name="T102" fmla="+- 0 1079 99"/>
                <a:gd name="T103" fmla="*/ 1079 h 2625"/>
                <a:gd name="T104" fmla="+- 0 1428 1428"/>
                <a:gd name="T105" fmla="*/ T104 w 3098"/>
                <a:gd name="T106" fmla="+- 0 1079 99"/>
                <a:gd name="T107" fmla="*/ 1079 h 2625"/>
                <a:gd name="T108" fmla="+- 0 1428 1428"/>
                <a:gd name="T109" fmla="*/ T108 w 3098"/>
                <a:gd name="T110" fmla="+- 0 1253 99"/>
                <a:gd name="T111" fmla="*/ 1253 h 2625"/>
                <a:gd name="T112" fmla="+- 0 2151 1428"/>
                <a:gd name="T113" fmla="*/ T112 w 3098"/>
                <a:gd name="T114" fmla="+- 0 1253 99"/>
                <a:gd name="T115" fmla="*/ 1253 h 2625"/>
                <a:gd name="T116" fmla="+- 0 2151 1428"/>
                <a:gd name="T117" fmla="*/ T116 w 3098"/>
                <a:gd name="T118" fmla="+- 0 1079 99"/>
                <a:gd name="T119" fmla="*/ 1079 h 2625"/>
                <a:gd name="T120" fmla="+- 0 2636 1428"/>
                <a:gd name="T121" fmla="*/ T120 w 3098"/>
                <a:gd name="T122" fmla="+- 0 2550 99"/>
                <a:gd name="T123" fmla="*/ 2550 h 2625"/>
                <a:gd name="T124" fmla="+- 0 1428 1428"/>
                <a:gd name="T125" fmla="*/ T124 w 3098"/>
                <a:gd name="T126" fmla="+- 0 2550 99"/>
                <a:gd name="T127" fmla="*/ 2550 h 2625"/>
                <a:gd name="T128" fmla="+- 0 1428 1428"/>
                <a:gd name="T129" fmla="*/ T128 w 3098"/>
                <a:gd name="T130" fmla="+- 0 2724 99"/>
                <a:gd name="T131" fmla="*/ 2724 h 2625"/>
                <a:gd name="T132" fmla="+- 0 2636 1428"/>
                <a:gd name="T133" fmla="*/ T132 w 3098"/>
                <a:gd name="T134" fmla="+- 0 2724 99"/>
                <a:gd name="T135" fmla="*/ 2724 h 2625"/>
                <a:gd name="T136" fmla="+- 0 2636 1428"/>
                <a:gd name="T137" fmla="*/ T136 w 3098"/>
                <a:gd name="T138" fmla="+- 0 2550 99"/>
                <a:gd name="T139" fmla="*/ 2550 h 2625"/>
                <a:gd name="T140" fmla="+- 0 3149 1428"/>
                <a:gd name="T141" fmla="*/ T140 w 3098"/>
                <a:gd name="T142" fmla="+- 0 834 99"/>
                <a:gd name="T143" fmla="*/ 834 h 2625"/>
                <a:gd name="T144" fmla="+- 0 1428 1428"/>
                <a:gd name="T145" fmla="*/ T144 w 3098"/>
                <a:gd name="T146" fmla="+- 0 834 99"/>
                <a:gd name="T147" fmla="*/ 834 h 2625"/>
                <a:gd name="T148" fmla="+- 0 1428 1428"/>
                <a:gd name="T149" fmla="*/ T148 w 3098"/>
                <a:gd name="T150" fmla="+- 0 1008 99"/>
                <a:gd name="T151" fmla="*/ 1008 h 2625"/>
                <a:gd name="T152" fmla="+- 0 3149 1428"/>
                <a:gd name="T153" fmla="*/ T152 w 3098"/>
                <a:gd name="T154" fmla="+- 0 1008 99"/>
                <a:gd name="T155" fmla="*/ 1008 h 2625"/>
                <a:gd name="T156" fmla="+- 0 3149 1428"/>
                <a:gd name="T157" fmla="*/ T156 w 3098"/>
                <a:gd name="T158" fmla="+- 0 834 99"/>
                <a:gd name="T159" fmla="*/ 834 h 2625"/>
                <a:gd name="T160" fmla="+- 0 3541 1428"/>
                <a:gd name="T161" fmla="*/ T160 w 3098"/>
                <a:gd name="T162" fmla="+- 0 589 99"/>
                <a:gd name="T163" fmla="*/ 589 h 2625"/>
                <a:gd name="T164" fmla="+- 0 1428 1428"/>
                <a:gd name="T165" fmla="*/ T164 w 3098"/>
                <a:gd name="T166" fmla="+- 0 589 99"/>
                <a:gd name="T167" fmla="*/ 589 h 2625"/>
                <a:gd name="T168" fmla="+- 0 1428 1428"/>
                <a:gd name="T169" fmla="*/ T168 w 3098"/>
                <a:gd name="T170" fmla="+- 0 763 99"/>
                <a:gd name="T171" fmla="*/ 763 h 2625"/>
                <a:gd name="T172" fmla="+- 0 3541 1428"/>
                <a:gd name="T173" fmla="*/ T172 w 3098"/>
                <a:gd name="T174" fmla="+- 0 763 99"/>
                <a:gd name="T175" fmla="*/ 763 h 2625"/>
                <a:gd name="T176" fmla="+- 0 3541 1428"/>
                <a:gd name="T177" fmla="*/ T176 w 3098"/>
                <a:gd name="T178" fmla="+- 0 589 99"/>
                <a:gd name="T179" fmla="*/ 589 h 2625"/>
                <a:gd name="T180" fmla="+- 0 3922 1428"/>
                <a:gd name="T181" fmla="*/ T180 w 3098"/>
                <a:gd name="T182" fmla="+- 0 344 99"/>
                <a:gd name="T183" fmla="*/ 344 h 2625"/>
                <a:gd name="T184" fmla="+- 0 1428 1428"/>
                <a:gd name="T185" fmla="*/ T184 w 3098"/>
                <a:gd name="T186" fmla="+- 0 344 99"/>
                <a:gd name="T187" fmla="*/ 344 h 2625"/>
                <a:gd name="T188" fmla="+- 0 1428 1428"/>
                <a:gd name="T189" fmla="*/ T188 w 3098"/>
                <a:gd name="T190" fmla="+- 0 517 99"/>
                <a:gd name="T191" fmla="*/ 517 h 2625"/>
                <a:gd name="T192" fmla="+- 0 3922 1428"/>
                <a:gd name="T193" fmla="*/ T192 w 3098"/>
                <a:gd name="T194" fmla="+- 0 517 99"/>
                <a:gd name="T195" fmla="*/ 517 h 2625"/>
                <a:gd name="T196" fmla="+- 0 3922 1428"/>
                <a:gd name="T197" fmla="*/ T196 w 3098"/>
                <a:gd name="T198" fmla="+- 0 344 99"/>
                <a:gd name="T199" fmla="*/ 344 h 2625"/>
                <a:gd name="T200" fmla="+- 0 4525 1428"/>
                <a:gd name="T201" fmla="*/ T200 w 3098"/>
                <a:gd name="T202" fmla="+- 0 99 99"/>
                <a:gd name="T203" fmla="*/ 99 h 2625"/>
                <a:gd name="T204" fmla="+- 0 1428 1428"/>
                <a:gd name="T205" fmla="*/ T204 w 3098"/>
                <a:gd name="T206" fmla="+- 0 99 99"/>
                <a:gd name="T207" fmla="*/ 99 h 2625"/>
                <a:gd name="T208" fmla="+- 0 1428 1428"/>
                <a:gd name="T209" fmla="*/ T208 w 3098"/>
                <a:gd name="T210" fmla="+- 0 273 99"/>
                <a:gd name="T211" fmla="*/ 273 h 2625"/>
                <a:gd name="T212" fmla="+- 0 4525 1428"/>
                <a:gd name="T213" fmla="*/ T212 w 3098"/>
                <a:gd name="T214" fmla="+- 0 273 99"/>
                <a:gd name="T215" fmla="*/ 273 h 2625"/>
                <a:gd name="T216" fmla="+- 0 4525 1428"/>
                <a:gd name="T217" fmla="*/ T216 w 3098"/>
                <a:gd name="T218" fmla="+- 0 99 99"/>
                <a:gd name="T219" fmla="*/ 99 h 262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Lst>
              <a:rect l="0" t="0" r="r" b="b"/>
              <a:pathLst>
                <a:path w="3098" h="2625">
                  <a:moveTo>
                    <a:pt x="603" y="2206"/>
                  </a:moveTo>
                  <a:lnTo>
                    <a:pt x="0" y="2206"/>
                  </a:lnTo>
                  <a:lnTo>
                    <a:pt x="0" y="2379"/>
                  </a:lnTo>
                  <a:lnTo>
                    <a:pt x="603" y="2379"/>
                  </a:lnTo>
                  <a:lnTo>
                    <a:pt x="603" y="2206"/>
                  </a:lnTo>
                  <a:close/>
                  <a:moveTo>
                    <a:pt x="622" y="1961"/>
                  </a:moveTo>
                  <a:lnTo>
                    <a:pt x="0" y="1961"/>
                  </a:lnTo>
                  <a:lnTo>
                    <a:pt x="0" y="2134"/>
                  </a:lnTo>
                  <a:lnTo>
                    <a:pt x="622" y="2134"/>
                  </a:lnTo>
                  <a:lnTo>
                    <a:pt x="622" y="1961"/>
                  </a:lnTo>
                  <a:close/>
                  <a:moveTo>
                    <a:pt x="672" y="1715"/>
                  </a:moveTo>
                  <a:lnTo>
                    <a:pt x="0" y="1715"/>
                  </a:lnTo>
                  <a:lnTo>
                    <a:pt x="0" y="1889"/>
                  </a:lnTo>
                  <a:lnTo>
                    <a:pt x="672" y="1889"/>
                  </a:lnTo>
                  <a:lnTo>
                    <a:pt x="672" y="1715"/>
                  </a:lnTo>
                  <a:close/>
                  <a:moveTo>
                    <a:pt x="675" y="1470"/>
                  </a:moveTo>
                  <a:lnTo>
                    <a:pt x="0" y="1470"/>
                  </a:lnTo>
                  <a:lnTo>
                    <a:pt x="0" y="1644"/>
                  </a:lnTo>
                  <a:lnTo>
                    <a:pt x="675" y="1644"/>
                  </a:lnTo>
                  <a:lnTo>
                    <a:pt x="675" y="1470"/>
                  </a:lnTo>
                  <a:close/>
                  <a:moveTo>
                    <a:pt x="679" y="1225"/>
                  </a:moveTo>
                  <a:lnTo>
                    <a:pt x="0" y="1225"/>
                  </a:lnTo>
                  <a:lnTo>
                    <a:pt x="0" y="1399"/>
                  </a:lnTo>
                  <a:lnTo>
                    <a:pt x="679" y="1399"/>
                  </a:lnTo>
                  <a:lnTo>
                    <a:pt x="679" y="1225"/>
                  </a:lnTo>
                  <a:close/>
                  <a:moveTo>
                    <a:pt x="723" y="980"/>
                  </a:moveTo>
                  <a:lnTo>
                    <a:pt x="0" y="980"/>
                  </a:lnTo>
                  <a:lnTo>
                    <a:pt x="0" y="1154"/>
                  </a:lnTo>
                  <a:lnTo>
                    <a:pt x="723" y="1154"/>
                  </a:lnTo>
                  <a:lnTo>
                    <a:pt x="723" y="980"/>
                  </a:lnTo>
                  <a:close/>
                  <a:moveTo>
                    <a:pt x="1208" y="2451"/>
                  </a:moveTo>
                  <a:lnTo>
                    <a:pt x="0" y="2451"/>
                  </a:lnTo>
                  <a:lnTo>
                    <a:pt x="0" y="2625"/>
                  </a:lnTo>
                  <a:lnTo>
                    <a:pt x="1208" y="2625"/>
                  </a:lnTo>
                  <a:lnTo>
                    <a:pt x="1208" y="2451"/>
                  </a:lnTo>
                  <a:close/>
                  <a:moveTo>
                    <a:pt x="1721" y="735"/>
                  </a:moveTo>
                  <a:lnTo>
                    <a:pt x="0" y="735"/>
                  </a:lnTo>
                  <a:lnTo>
                    <a:pt x="0" y="909"/>
                  </a:lnTo>
                  <a:lnTo>
                    <a:pt x="1721" y="909"/>
                  </a:lnTo>
                  <a:lnTo>
                    <a:pt x="1721" y="735"/>
                  </a:lnTo>
                  <a:close/>
                  <a:moveTo>
                    <a:pt x="2113" y="490"/>
                  </a:moveTo>
                  <a:lnTo>
                    <a:pt x="0" y="490"/>
                  </a:lnTo>
                  <a:lnTo>
                    <a:pt x="0" y="664"/>
                  </a:lnTo>
                  <a:lnTo>
                    <a:pt x="2113" y="664"/>
                  </a:lnTo>
                  <a:lnTo>
                    <a:pt x="2113" y="490"/>
                  </a:lnTo>
                  <a:close/>
                  <a:moveTo>
                    <a:pt x="2494" y="245"/>
                  </a:moveTo>
                  <a:lnTo>
                    <a:pt x="0" y="245"/>
                  </a:lnTo>
                  <a:lnTo>
                    <a:pt x="0" y="418"/>
                  </a:lnTo>
                  <a:lnTo>
                    <a:pt x="2494" y="418"/>
                  </a:lnTo>
                  <a:lnTo>
                    <a:pt x="2494" y="245"/>
                  </a:lnTo>
                  <a:close/>
                  <a:moveTo>
                    <a:pt x="3097" y="0"/>
                  </a:moveTo>
                  <a:lnTo>
                    <a:pt x="0" y="0"/>
                  </a:lnTo>
                  <a:lnTo>
                    <a:pt x="0" y="174"/>
                  </a:lnTo>
                  <a:lnTo>
                    <a:pt x="3097" y="174"/>
                  </a:lnTo>
                  <a:lnTo>
                    <a:pt x="3097" y="0"/>
                  </a:lnTo>
                  <a:close/>
                </a:path>
              </a:pathLst>
            </a:custGeom>
            <a:solidFill>
              <a:srgbClr val="F26B2D"/>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de-DE" sz="900">
                <a:latin typeface="Roboto" panose="02000000000000000000" pitchFamily="2" charset="0"/>
                <a:ea typeface="Roboto" panose="02000000000000000000" pitchFamily="2" charset="0"/>
                <a:cs typeface="Roboto" panose="02000000000000000000" pitchFamily="2" charset="0"/>
              </a:endParaRPr>
            </a:p>
          </p:txBody>
        </p:sp>
        <p:sp>
          <p:nvSpPr>
            <p:cNvPr id="50" name="docshape4">
              <a:extLst>
                <a:ext uri="{FF2B5EF4-FFF2-40B4-BE49-F238E27FC236}">
                  <a16:creationId xmlns:a16="http://schemas.microsoft.com/office/drawing/2014/main" id="{EF91762B-8C68-4CA6-8493-348DD87CB287}"/>
                </a:ext>
              </a:extLst>
            </p:cNvPr>
            <p:cNvSpPr>
              <a:spLocks/>
            </p:cNvSpPr>
            <p:nvPr/>
          </p:nvSpPr>
          <p:spPr bwMode="auto">
            <a:xfrm>
              <a:off x="1397" y="60"/>
              <a:ext cx="4415" cy="2729"/>
            </a:xfrm>
            <a:custGeom>
              <a:avLst/>
              <a:gdLst>
                <a:gd name="T0" fmla="+- 0 5810 1398"/>
                <a:gd name="T1" fmla="*/ T0 w 4415"/>
                <a:gd name="T2" fmla="+- 0 2759 61"/>
                <a:gd name="T3" fmla="*/ 2759 h 2729"/>
                <a:gd name="T4" fmla="+- 0 1430 1398"/>
                <a:gd name="T5" fmla="*/ T4 w 4415"/>
                <a:gd name="T6" fmla="+- 0 2757 61"/>
                <a:gd name="T7" fmla="*/ 2757 h 2729"/>
                <a:gd name="T8" fmla="+- 0 1428 1398"/>
                <a:gd name="T9" fmla="*/ T8 w 4415"/>
                <a:gd name="T10" fmla="+- 0 63 61"/>
                <a:gd name="T11" fmla="*/ 63 h 2729"/>
                <a:gd name="T12" fmla="+- 0 1398 1398"/>
                <a:gd name="T13" fmla="*/ T12 w 4415"/>
                <a:gd name="T14" fmla="+- 0 61 61"/>
                <a:gd name="T15" fmla="*/ 61 h 2729"/>
                <a:gd name="T16" fmla="+- 0 1426 1398"/>
                <a:gd name="T17" fmla="*/ T16 w 4415"/>
                <a:gd name="T18" fmla="+- 0 65 61"/>
                <a:gd name="T19" fmla="*/ 65 h 2729"/>
                <a:gd name="T20" fmla="+- 0 1398 1398"/>
                <a:gd name="T21" fmla="*/ T20 w 4415"/>
                <a:gd name="T22" fmla="+- 0 305 61"/>
                <a:gd name="T23" fmla="*/ 305 h 2729"/>
                <a:gd name="T24" fmla="+- 0 1426 1398"/>
                <a:gd name="T25" fmla="*/ T24 w 4415"/>
                <a:gd name="T26" fmla="+- 0 310 61"/>
                <a:gd name="T27" fmla="*/ 310 h 2729"/>
                <a:gd name="T28" fmla="+- 0 1398 1398"/>
                <a:gd name="T29" fmla="*/ T28 w 4415"/>
                <a:gd name="T30" fmla="+- 0 551 61"/>
                <a:gd name="T31" fmla="*/ 551 h 2729"/>
                <a:gd name="T32" fmla="+- 0 1426 1398"/>
                <a:gd name="T33" fmla="*/ T32 w 4415"/>
                <a:gd name="T34" fmla="+- 0 556 61"/>
                <a:gd name="T35" fmla="*/ 556 h 2729"/>
                <a:gd name="T36" fmla="+- 0 1398 1398"/>
                <a:gd name="T37" fmla="*/ T36 w 4415"/>
                <a:gd name="T38" fmla="+- 0 796 61"/>
                <a:gd name="T39" fmla="*/ 796 h 2729"/>
                <a:gd name="T40" fmla="+- 0 1426 1398"/>
                <a:gd name="T41" fmla="*/ T40 w 4415"/>
                <a:gd name="T42" fmla="+- 0 800 61"/>
                <a:gd name="T43" fmla="*/ 800 h 2729"/>
                <a:gd name="T44" fmla="+- 0 1398 1398"/>
                <a:gd name="T45" fmla="*/ T44 w 4415"/>
                <a:gd name="T46" fmla="+- 0 1041 61"/>
                <a:gd name="T47" fmla="*/ 1041 h 2729"/>
                <a:gd name="T48" fmla="+- 0 1426 1398"/>
                <a:gd name="T49" fmla="*/ T48 w 4415"/>
                <a:gd name="T50" fmla="+- 0 1046 61"/>
                <a:gd name="T51" fmla="*/ 1046 h 2729"/>
                <a:gd name="T52" fmla="+- 0 1398 1398"/>
                <a:gd name="T53" fmla="*/ T52 w 4415"/>
                <a:gd name="T54" fmla="+- 0 1286 61"/>
                <a:gd name="T55" fmla="*/ 1286 h 2729"/>
                <a:gd name="T56" fmla="+- 0 1426 1398"/>
                <a:gd name="T57" fmla="*/ T56 w 4415"/>
                <a:gd name="T58" fmla="+- 0 1291 61"/>
                <a:gd name="T59" fmla="*/ 1291 h 2729"/>
                <a:gd name="T60" fmla="+- 0 1398 1398"/>
                <a:gd name="T61" fmla="*/ T60 w 4415"/>
                <a:gd name="T62" fmla="+- 0 1531 61"/>
                <a:gd name="T63" fmla="*/ 1531 h 2729"/>
                <a:gd name="T64" fmla="+- 0 1426 1398"/>
                <a:gd name="T65" fmla="*/ T64 w 4415"/>
                <a:gd name="T66" fmla="+- 0 1536 61"/>
                <a:gd name="T67" fmla="*/ 1536 h 2729"/>
                <a:gd name="T68" fmla="+- 0 1398 1398"/>
                <a:gd name="T69" fmla="*/ T68 w 4415"/>
                <a:gd name="T70" fmla="+- 0 1777 61"/>
                <a:gd name="T71" fmla="*/ 1777 h 2729"/>
                <a:gd name="T72" fmla="+- 0 1426 1398"/>
                <a:gd name="T73" fmla="*/ T72 w 4415"/>
                <a:gd name="T74" fmla="+- 0 1781 61"/>
                <a:gd name="T75" fmla="*/ 1781 h 2729"/>
                <a:gd name="T76" fmla="+- 0 1398 1398"/>
                <a:gd name="T77" fmla="*/ T76 w 4415"/>
                <a:gd name="T78" fmla="+- 0 2021 61"/>
                <a:gd name="T79" fmla="*/ 2021 h 2729"/>
                <a:gd name="T80" fmla="+- 0 1426 1398"/>
                <a:gd name="T81" fmla="*/ T80 w 4415"/>
                <a:gd name="T82" fmla="+- 0 2026 61"/>
                <a:gd name="T83" fmla="*/ 2026 h 2729"/>
                <a:gd name="T84" fmla="+- 0 1398 1398"/>
                <a:gd name="T85" fmla="*/ T84 w 4415"/>
                <a:gd name="T86" fmla="+- 0 2267 61"/>
                <a:gd name="T87" fmla="*/ 2267 h 2729"/>
                <a:gd name="T88" fmla="+- 0 1426 1398"/>
                <a:gd name="T89" fmla="*/ T88 w 4415"/>
                <a:gd name="T90" fmla="+- 0 2272 61"/>
                <a:gd name="T91" fmla="*/ 2272 h 2729"/>
                <a:gd name="T92" fmla="+- 0 1398 1398"/>
                <a:gd name="T93" fmla="*/ T92 w 4415"/>
                <a:gd name="T94" fmla="+- 0 2512 61"/>
                <a:gd name="T95" fmla="*/ 2512 h 2729"/>
                <a:gd name="T96" fmla="+- 0 1426 1398"/>
                <a:gd name="T97" fmla="*/ T96 w 4415"/>
                <a:gd name="T98" fmla="+- 0 2516 61"/>
                <a:gd name="T99" fmla="*/ 2516 h 2729"/>
                <a:gd name="T100" fmla="+- 0 1398 1398"/>
                <a:gd name="T101" fmla="*/ T100 w 4415"/>
                <a:gd name="T102" fmla="+- 0 2757 61"/>
                <a:gd name="T103" fmla="*/ 2757 h 2729"/>
                <a:gd name="T104" fmla="+- 0 1426 1398"/>
                <a:gd name="T105" fmla="*/ T104 w 4415"/>
                <a:gd name="T106" fmla="+- 0 2762 61"/>
                <a:gd name="T107" fmla="*/ 2762 h 2729"/>
                <a:gd name="T108" fmla="+- 0 1430 1398"/>
                <a:gd name="T109" fmla="*/ T108 w 4415"/>
                <a:gd name="T110" fmla="+- 0 2789 61"/>
                <a:gd name="T111" fmla="*/ 2789 h 2729"/>
                <a:gd name="T112" fmla="+- 0 2156 1398"/>
                <a:gd name="T113" fmla="*/ T112 w 4415"/>
                <a:gd name="T114" fmla="+- 0 2762 61"/>
                <a:gd name="T115" fmla="*/ 2762 h 2729"/>
                <a:gd name="T116" fmla="+- 0 2161 1398"/>
                <a:gd name="T117" fmla="*/ T116 w 4415"/>
                <a:gd name="T118" fmla="+- 0 2789 61"/>
                <a:gd name="T119" fmla="*/ 2789 h 2729"/>
                <a:gd name="T120" fmla="+- 0 2886 1398"/>
                <a:gd name="T121" fmla="*/ T120 w 4415"/>
                <a:gd name="T122" fmla="+- 0 2762 61"/>
                <a:gd name="T123" fmla="*/ 2762 h 2729"/>
                <a:gd name="T124" fmla="+- 0 2891 1398"/>
                <a:gd name="T125" fmla="*/ T124 w 4415"/>
                <a:gd name="T126" fmla="+- 0 2789 61"/>
                <a:gd name="T127" fmla="*/ 2789 h 2729"/>
                <a:gd name="T128" fmla="+- 0 3617 1398"/>
                <a:gd name="T129" fmla="*/ T128 w 4415"/>
                <a:gd name="T130" fmla="+- 0 2762 61"/>
                <a:gd name="T131" fmla="*/ 2762 h 2729"/>
                <a:gd name="T132" fmla="+- 0 3621 1398"/>
                <a:gd name="T133" fmla="*/ T132 w 4415"/>
                <a:gd name="T134" fmla="+- 0 2789 61"/>
                <a:gd name="T135" fmla="*/ 2789 h 2729"/>
                <a:gd name="T136" fmla="+- 0 4347 1398"/>
                <a:gd name="T137" fmla="*/ T136 w 4415"/>
                <a:gd name="T138" fmla="+- 0 2762 61"/>
                <a:gd name="T139" fmla="*/ 2762 h 2729"/>
                <a:gd name="T140" fmla="+- 0 4352 1398"/>
                <a:gd name="T141" fmla="*/ T140 w 4415"/>
                <a:gd name="T142" fmla="+- 0 2789 61"/>
                <a:gd name="T143" fmla="*/ 2789 h 2729"/>
                <a:gd name="T144" fmla="+- 0 5077 1398"/>
                <a:gd name="T145" fmla="*/ T144 w 4415"/>
                <a:gd name="T146" fmla="+- 0 2762 61"/>
                <a:gd name="T147" fmla="*/ 2762 h 2729"/>
                <a:gd name="T148" fmla="+- 0 5082 1398"/>
                <a:gd name="T149" fmla="*/ T148 w 4415"/>
                <a:gd name="T150" fmla="+- 0 2789 61"/>
                <a:gd name="T151" fmla="*/ 2789 h 2729"/>
                <a:gd name="T152" fmla="+- 0 5808 1398"/>
                <a:gd name="T153" fmla="*/ T152 w 4415"/>
                <a:gd name="T154" fmla="+- 0 2762 61"/>
                <a:gd name="T155" fmla="*/ 2762 h 2729"/>
                <a:gd name="T156" fmla="+- 0 5812 1398"/>
                <a:gd name="T157" fmla="*/ T156 w 4415"/>
                <a:gd name="T158" fmla="+- 0 2789 61"/>
                <a:gd name="T159" fmla="*/ 2789 h 272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4415" h="2729">
                  <a:moveTo>
                    <a:pt x="4414" y="2698"/>
                  </a:moveTo>
                  <a:lnTo>
                    <a:pt x="4412" y="2698"/>
                  </a:lnTo>
                  <a:lnTo>
                    <a:pt x="4412" y="2696"/>
                  </a:lnTo>
                  <a:lnTo>
                    <a:pt x="32" y="2696"/>
                  </a:lnTo>
                  <a:lnTo>
                    <a:pt x="32" y="2"/>
                  </a:lnTo>
                  <a:lnTo>
                    <a:pt x="30" y="2"/>
                  </a:lnTo>
                  <a:lnTo>
                    <a:pt x="30" y="0"/>
                  </a:lnTo>
                  <a:lnTo>
                    <a:pt x="0" y="0"/>
                  </a:lnTo>
                  <a:lnTo>
                    <a:pt x="0" y="4"/>
                  </a:lnTo>
                  <a:lnTo>
                    <a:pt x="28" y="4"/>
                  </a:lnTo>
                  <a:lnTo>
                    <a:pt x="28" y="244"/>
                  </a:lnTo>
                  <a:lnTo>
                    <a:pt x="0" y="244"/>
                  </a:lnTo>
                  <a:lnTo>
                    <a:pt x="0" y="249"/>
                  </a:lnTo>
                  <a:lnTo>
                    <a:pt x="28" y="249"/>
                  </a:lnTo>
                  <a:lnTo>
                    <a:pt x="28" y="490"/>
                  </a:lnTo>
                  <a:lnTo>
                    <a:pt x="0" y="490"/>
                  </a:lnTo>
                  <a:lnTo>
                    <a:pt x="0" y="495"/>
                  </a:lnTo>
                  <a:lnTo>
                    <a:pt x="28" y="495"/>
                  </a:lnTo>
                  <a:lnTo>
                    <a:pt x="28" y="735"/>
                  </a:lnTo>
                  <a:lnTo>
                    <a:pt x="0" y="735"/>
                  </a:lnTo>
                  <a:lnTo>
                    <a:pt x="0" y="739"/>
                  </a:lnTo>
                  <a:lnTo>
                    <a:pt x="28" y="739"/>
                  </a:lnTo>
                  <a:lnTo>
                    <a:pt x="28" y="980"/>
                  </a:lnTo>
                  <a:lnTo>
                    <a:pt x="0" y="980"/>
                  </a:lnTo>
                  <a:lnTo>
                    <a:pt x="0" y="985"/>
                  </a:lnTo>
                  <a:lnTo>
                    <a:pt x="28" y="985"/>
                  </a:lnTo>
                  <a:lnTo>
                    <a:pt x="28" y="1225"/>
                  </a:lnTo>
                  <a:lnTo>
                    <a:pt x="0" y="1225"/>
                  </a:lnTo>
                  <a:lnTo>
                    <a:pt x="0" y="1230"/>
                  </a:lnTo>
                  <a:lnTo>
                    <a:pt x="28" y="1230"/>
                  </a:lnTo>
                  <a:lnTo>
                    <a:pt x="28" y="1470"/>
                  </a:lnTo>
                  <a:lnTo>
                    <a:pt x="0" y="1470"/>
                  </a:lnTo>
                  <a:lnTo>
                    <a:pt x="0" y="1475"/>
                  </a:lnTo>
                  <a:lnTo>
                    <a:pt x="28" y="1475"/>
                  </a:lnTo>
                  <a:lnTo>
                    <a:pt x="28" y="1716"/>
                  </a:lnTo>
                  <a:lnTo>
                    <a:pt x="0" y="1716"/>
                  </a:lnTo>
                  <a:lnTo>
                    <a:pt x="0" y="1720"/>
                  </a:lnTo>
                  <a:lnTo>
                    <a:pt x="28" y="1720"/>
                  </a:lnTo>
                  <a:lnTo>
                    <a:pt x="28" y="1960"/>
                  </a:lnTo>
                  <a:lnTo>
                    <a:pt x="0" y="1960"/>
                  </a:lnTo>
                  <a:lnTo>
                    <a:pt x="0" y="1965"/>
                  </a:lnTo>
                  <a:lnTo>
                    <a:pt x="28" y="1965"/>
                  </a:lnTo>
                  <a:lnTo>
                    <a:pt x="28" y="2206"/>
                  </a:lnTo>
                  <a:lnTo>
                    <a:pt x="0" y="2206"/>
                  </a:lnTo>
                  <a:lnTo>
                    <a:pt x="0" y="2211"/>
                  </a:lnTo>
                  <a:lnTo>
                    <a:pt x="28" y="2211"/>
                  </a:lnTo>
                  <a:lnTo>
                    <a:pt x="28" y="2451"/>
                  </a:lnTo>
                  <a:lnTo>
                    <a:pt x="0" y="2451"/>
                  </a:lnTo>
                  <a:lnTo>
                    <a:pt x="0" y="2455"/>
                  </a:lnTo>
                  <a:lnTo>
                    <a:pt x="28" y="2455"/>
                  </a:lnTo>
                  <a:lnTo>
                    <a:pt x="28" y="2696"/>
                  </a:lnTo>
                  <a:lnTo>
                    <a:pt x="0" y="2696"/>
                  </a:lnTo>
                  <a:lnTo>
                    <a:pt x="0" y="2701"/>
                  </a:lnTo>
                  <a:lnTo>
                    <a:pt x="28" y="2701"/>
                  </a:lnTo>
                  <a:lnTo>
                    <a:pt x="28" y="2728"/>
                  </a:lnTo>
                  <a:lnTo>
                    <a:pt x="32" y="2728"/>
                  </a:lnTo>
                  <a:lnTo>
                    <a:pt x="32" y="2701"/>
                  </a:lnTo>
                  <a:lnTo>
                    <a:pt x="758" y="2701"/>
                  </a:lnTo>
                  <a:lnTo>
                    <a:pt x="758" y="2728"/>
                  </a:lnTo>
                  <a:lnTo>
                    <a:pt x="763" y="2728"/>
                  </a:lnTo>
                  <a:lnTo>
                    <a:pt x="763" y="2701"/>
                  </a:lnTo>
                  <a:lnTo>
                    <a:pt x="1488" y="2701"/>
                  </a:lnTo>
                  <a:lnTo>
                    <a:pt x="1488" y="2728"/>
                  </a:lnTo>
                  <a:lnTo>
                    <a:pt x="1493" y="2728"/>
                  </a:lnTo>
                  <a:lnTo>
                    <a:pt x="1493" y="2701"/>
                  </a:lnTo>
                  <a:lnTo>
                    <a:pt x="2219" y="2701"/>
                  </a:lnTo>
                  <a:lnTo>
                    <a:pt x="2219" y="2728"/>
                  </a:lnTo>
                  <a:lnTo>
                    <a:pt x="2223" y="2728"/>
                  </a:lnTo>
                  <a:lnTo>
                    <a:pt x="2223" y="2701"/>
                  </a:lnTo>
                  <a:lnTo>
                    <a:pt x="2949" y="2701"/>
                  </a:lnTo>
                  <a:lnTo>
                    <a:pt x="2949" y="2728"/>
                  </a:lnTo>
                  <a:lnTo>
                    <a:pt x="2954" y="2728"/>
                  </a:lnTo>
                  <a:lnTo>
                    <a:pt x="2954" y="2701"/>
                  </a:lnTo>
                  <a:lnTo>
                    <a:pt x="3679" y="2701"/>
                  </a:lnTo>
                  <a:lnTo>
                    <a:pt x="3679" y="2728"/>
                  </a:lnTo>
                  <a:lnTo>
                    <a:pt x="3684" y="2728"/>
                  </a:lnTo>
                  <a:lnTo>
                    <a:pt x="3684" y="2701"/>
                  </a:lnTo>
                  <a:lnTo>
                    <a:pt x="4410" y="2701"/>
                  </a:lnTo>
                  <a:lnTo>
                    <a:pt x="4410" y="2728"/>
                  </a:lnTo>
                  <a:lnTo>
                    <a:pt x="4414" y="2728"/>
                  </a:lnTo>
                  <a:lnTo>
                    <a:pt x="4414" y="2698"/>
                  </a:lnTo>
                  <a:close/>
                </a:path>
              </a:pathLst>
            </a:custGeom>
            <a:solidFill>
              <a:srgbClr val="AEABA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de-DE" sz="900">
                <a:latin typeface="Roboto" panose="02000000000000000000" pitchFamily="2" charset="0"/>
                <a:ea typeface="Roboto" panose="02000000000000000000" pitchFamily="2" charset="0"/>
                <a:cs typeface="Roboto" panose="02000000000000000000" pitchFamily="2" charset="0"/>
              </a:endParaRPr>
            </a:p>
          </p:txBody>
        </p:sp>
        <p:sp>
          <p:nvSpPr>
            <p:cNvPr id="51" name="docshape5">
              <a:extLst>
                <a:ext uri="{FF2B5EF4-FFF2-40B4-BE49-F238E27FC236}">
                  <a16:creationId xmlns:a16="http://schemas.microsoft.com/office/drawing/2014/main" id="{88C5B642-850C-4243-B431-24B864AF2B9B}"/>
                </a:ext>
              </a:extLst>
            </p:cNvPr>
            <p:cNvSpPr>
              <a:spLocks noChangeArrowheads="1"/>
            </p:cNvSpPr>
            <p:nvPr/>
          </p:nvSpPr>
          <p:spPr bwMode="auto">
            <a:xfrm>
              <a:off x="5" y="5"/>
              <a:ext cx="5943" cy="2960"/>
            </a:xfrm>
            <a:prstGeom prst="rect">
              <a:avLst/>
            </a:prstGeom>
            <a:noFill/>
            <a:ln w="6350">
              <a:solidFill>
                <a:srgbClr val="231F2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de-DE" sz="900">
                <a:latin typeface="Roboto" panose="02000000000000000000" pitchFamily="2" charset="0"/>
                <a:ea typeface="Roboto" panose="02000000000000000000" pitchFamily="2" charset="0"/>
                <a:cs typeface="Roboto" panose="02000000000000000000" pitchFamily="2" charset="0"/>
              </a:endParaRPr>
            </a:p>
          </p:txBody>
        </p:sp>
        <p:sp>
          <p:nvSpPr>
            <p:cNvPr id="52" name="docshape6">
              <a:extLst>
                <a:ext uri="{FF2B5EF4-FFF2-40B4-BE49-F238E27FC236}">
                  <a16:creationId xmlns:a16="http://schemas.microsoft.com/office/drawing/2014/main" id="{486A167C-AA81-496B-93DD-F8729A888BA5}"/>
                </a:ext>
              </a:extLst>
            </p:cNvPr>
            <p:cNvSpPr txBox="1">
              <a:spLocks noChangeArrowheads="1"/>
            </p:cNvSpPr>
            <p:nvPr/>
          </p:nvSpPr>
          <p:spPr bwMode="auto">
            <a:xfrm>
              <a:off x="102" y="131"/>
              <a:ext cx="1238"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spcBef>
                  <a:spcPts val="30"/>
                </a:spcBef>
              </a:pPr>
              <a:r>
                <a:rPr lang="en-US" sz="1000" spc="-5" dirty="0" err="1">
                  <a:solidFill>
                    <a:srgbClr val="231F20"/>
                  </a:solidFill>
                  <a:latin typeface="Roboto" panose="02000000000000000000" pitchFamily="2" charset="0"/>
                  <a:ea typeface="Roboto" panose="02000000000000000000" pitchFamily="2" charset="0"/>
                  <a:cs typeface="Roboto" panose="02000000000000000000" pitchFamily="2" charset="0"/>
                </a:rPr>
                <a:t>Muskel</a:t>
              </a:r>
              <a:r>
                <a:rPr lang="en-US" sz="1000" spc="-5" dirty="0">
                  <a:solidFill>
                    <a:srgbClr val="231F20"/>
                  </a:solidFill>
                  <a:latin typeface="Roboto" panose="02000000000000000000" pitchFamily="2" charset="0"/>
                  <a:ea typeface="Roboto" panose="02000000000000000000" pitchFamily="2" charset="0"/>
                  <a:cs typeface="Roboto" panose="02000000000000000000" pitchFamily="2" charset="0"/>
                </a:rPr>
                <a:t>-</a:t>
              </a:r>
              <a:r>
                <a:rPr lang="en-US" sz="1000" spc="-5" dirty="0" err="1">
                  <a:solidFill>
                    <a:srgbClr val="231F20"/>
                  </a:solidFill>
                  <a:latin typeface="Roboto" panose="02000000000000000000" pitchFamily="2" charset="0"/>
                  <a:ea typeface="Roboto" panose="02000000000000000000" pitchFamily="2" charset="0"/>
                  <a:cs typeface="Roboto" panose="02000000000000000000" pitchFamily="2" charset="0"/>
                </a:rPr>
                <a:t>Skelett</a:t>
              </a:r>
              <a:r>
                <a:rPr lang="en-US" sz="1000" spc="-5" dirty="0">
                  <a:solidFill>
                    <a:srgbClr val="231F20"/>
                  </a:solidFill>
                  <a:latin typeface="Roboto" panose="02000000000000000000" pitchFamily="2" charset="0"/>
                  <a:ea typeface="Roboto" panose="02000000000000000000" pitchFamily="2" charset="0"/>
                  <a:cs typeface="Roboto" panose="02000000000000000000" pitchFamily="2" charset="0"/>
                </a:rPr>
                <a:t>-System</a:t>
              </a:r>
              <a:endParaRPr lang="de-DE" sz="1000" dirty="0">
                <a:latin typeface="Roboto" panose="02000000000000000000" pitchFamily="2" charset="0"/>
                <a:ea typeface="Roboto" panose="02000000000000000000" pitchFamily="2" charset="0"/>
                <a:cs typeface="Roboto" panose="02000000000000000000" pitchFamily="2" charset="0"/>
              </a:endParaRPr>
            </a:p>
          </p:txBody>
        </p:sp>
        <p:sp>
          <p:nvSpPr>
            <p:cNvPr id="53" name="docshape7">
              <a:extLst>
                <a:ext uri="{FF2B5EF4-FFF2-40B4-BE49-F238E27FC236}">
                  <a16:creationId xmlns:a16="http://schemas.microsoft.com/office/drawing/2014/main" id="{A05B697F-4F26-4898-BEA3-F09ACD238AAC}"/>
                </a:ext>
              </a:extLst>
            </p:cNvPr>
            <p:cNvSpPr txBox="1">
              <a:spLocks noChangeArrowheads="1"/>
            </p:cNvSpPr>
            <p:nvPr/>
          </p:nvSpPr>
          <p:spPr bwMode="auto">
            <a:xfrm>
              <a:off x="4206" y="127"/>
              <a:ext cx="297"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spcBef>
                  <a:spcPts val="45"/>
                </a:spcBef>
              </a:pPr>
              <a:r>
                <a:rPr lang="en-US" sz="900" b="1" dirty="0">
                  <a:solidFill>
                    <a:srgbClr val="FFFFFF"/>
                  </a:solidFill>
                  <a:latin typeface="Roboto" panose="02000000000000000000" pitchFamily="2" charset="0"/>
                  <a:ea typeface="Roboto" panose="02000000000000000000" pitchFamily="2" charset="0"/>
                  <a:cs typeface="Roboto" panose="02000000000000000000" pitchFamily="2" charset="0"/>
                </a:rPr>
                <a:t>21,2%</a:t>
              </a:r>
              <a:endParaRPr lang="de-DE" sz="900" dirty="0">
                <a:latin typeface="Roboto" panose="02000000000000000000" pitchFamily="2" charset="0"/>
                <a:ea typeface="Roboto" panose="02000000000000000000" pitchFamily="2" charset="0"/>
                <a:cs typeface="Roboto" panose="02000000000000000000" pitchFamily="2" charset="0"/>
              </a:endParaRPr>
            </a:p>
          </p:txBody>
        </p:sp>
        <p:sp>
          <p:nvSpPr>
            <p:cNvPr id="54" name="docshape8">
              <a:extLst>
                <a:ext uri="{FF2B5EF4-FFF2-40B4-BE49-F238E27FC236}">
                  <a16:creationId xmlns:a16="http://schemas.microsoft.com/office/drawing/2014/main" id="{BB80B63B-DC23-48C5-BA42-7312C4368F32}"/>
                </a:ext>
              </a:extLst>
            </p:cNvPr>
            <p:cNvSpPr txBox="1">
              <a:spLocks noChangeArrowheads="1"/>
            </p:cNvSpPr>
            <p:nvPr/>
          </p:nvSpPr>
          <p:spPr bwMode="auto">
            <a:xfrm>
              <a:off x="111" y="315"/>
              <a:ext cx="1136"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spcBef>
                  <a:spcPts val="30"/>
                </a:spcBef>
              </a:pPr>
              <a:r>
                <a:rPr lang="en-US" sz="1000" dirty="0" err="1">
                  <a:solidFill>
                    <a:srgbClr val="231F20"/>
                  </a:solidFill>
                  <a:latin typeface="Roboto" panose="02000000000000000000" pitchFamily="2" charset="0"/>
                  <a:ea typeface="Roboto" panose="02000000000000000000" pitchFamily="2" charset="0"/>
                  <a:cs typeface="Roboto" panose="02000000000000000000" pitchFamily="2" charset="0"/>
                </a:rPr>
                <a:t>psychische</a:t>
              </a:r>
              <a:r>
                <a:rPr lang="en-US" sz="1000" dirty="0">
                  <a:solidFill>
                    <a:srgbClr val="231F20"/>
                  </a:solidFill>
                  <a:latin typeface="Roboto" panose="02000000000000000000" pitchFamily="2" charset="0"/>
                  <a:ea typeface="Roboto" panose="02000000000000000000" pitchFamily="2" charset="0"/>
                  <a:cs typeface="Roboto" panose="02000000000000000000" pitchFamily="2" charset="0"/>
                </a:rPr>
                <a:t> </a:t>
              </a:r>
              <a:r>
                <a:rPr lang="en-US" sz="1000" dirty="0" err="1">
                  <a:solidFill>
                    <a:srgbClr val="231F20"/>
                  </a:solidFill>
                  <a:latin typeface="Roboto" panose="02000000000000000000" pitchFamily="2" charset="0"/>
                  <a:ea typeface="Roboto" panose="02000000000000000000" pitchFamily="2" charset="0"/>
                  <a:cs typeface="Roboto" panose="02000000000000000000" pitchFamily="2" charset="0"/>
                </a:rPr>
                <a:t>Erkrankungen</a:t>
              </a:r>
              <a:endParaRPr lang="de-DE" sz="1000" dirty="0">
                <a:latin typeface="Roboto" panose="02000000000000000000" pitchFamily="2" charset="0"/>
                <a:ea typeface="Roboto" panose="02000000000000000000" pitchFamily="2" charset="0"/>
                <a:cs typeface="Roboto" panose="02000000000000000000" pitchFamily="2" charset="0"/>
              </a:endParaRPr>
            </a:p>
          </p:txBody>
        </p:sp>
        <p:sp>
          <p:nvSpPr>
            <p:cNvPr id="55" name="docshape9">
              <a:extLst>
                <a:ext uri="{FF2B5EF4-FFF2-40B4-BE49-F238E27FC236}">
                  <a16:creationId xmlns:a16="http://schemas.microsoft.com/office/drawing/2014/main" id="{E6FA5AF7-8C92-4523-B487-DD30B2B06979}"/>
                </a:ext>
              </a:extLst>
            </p:cNvPr>
            <p:cNvSpPr txBox="1">
              <a:spLocks noChangeArrowheads="1"/>
            </p:cNvSpPr>
            <p:nvPr/>
          </p:nvSpPr>
          <p:spPr bwMode="auto">
            <a:xfrm>
              <a:off x="3603" y="373"/>
              <a:ext cx="297"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spcBef>
                  <a:spcPts val="45"/>
                </a:spcBef>
              </a:pPr>
              <a:r>
                <a:rPr lang="en-US" sz="900" b="1">
                  <a:solidFill>
                    <a:srgbClr val="FFFFFF"/>
                  </a:solidFill>
                  <a:latin typeface="Roboto" panose="02000000000000000000" pitchFamily="2" charset="0"/>
                  <a:ea typeface="Roboto" panose="02000000000000000000" pitchFamily="2" charset="0"/>
                  <a:cs typeface="Roboto" panose="02000000000000000000" pitchFamily="2" charset="0"/>
                </a:rPr>
                <a:t>17,1%</a:t>
              </a:r>
              <a:endParaRPr lang="de-DE" sz="900">
                <a:latin typeface="Roboto" panose="02000000000000000000" pitchFamily="2" charset="0"/>
                <a:ea typeface="Roboto" panose="02000000000000000000" pitchFamily="2" charset="0"/>
                <a:cs typeface="Roboto" panose="02000000000000000000" pitchFamily="2" charset="0"/>
              </a:endParaRPr>
            </a:p>
          </p:txBody>
        </p:sp>
        <p:sp>
          <p:nvSpPr>
            <p:cNvPr id="56" name="docshape10">
              <a:extLst>
                <a:ext uri="{FF2B5EF4-FFF2-40B4-BE49-F238E27FC236}">
                  <a16:creationId xmlns:a16="http://schemas.microsoft.com/office/drawing/2014/main" id="{1E91960E-6CB1-41D7-A563-8E1C6C67241C}"/>
                </a:ext>
              </a:extLst>
            </p:cNvPr>
            <p:cNvSpPr txBox="1">
              <a:spLocks noChangeArrowheads="1"/>
            </p:cNvSpPr>
            <p:nvPr/>
          </p:nvSpPr>
          <p:spPr bwMode="auto">
            <a:xfrm>
              <a:off x="91" y="624"/>
              <a:ext cx="870"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spcBef>
                  <a:spcPts val="30"/>
                </a:spcBef>
              </a:pPr>
              <a:r>
                <a:rPr lang="en-US" sz="1000" dirty="0" err="1">
                  <a:solidFill>
                    <a:srgbClr val="231F20"/>
                  </a:solidFill>
                  <a:latin typeface="Roboto" panose="02000000000000000000" pitchFamily="2" charset="0"/>
                  <a:ea typeface="Roboto" panose="02000000000000000000" pitchFamily="2" charset="0"/>
                  <a:cs typeface="Roboto" panose="02000000000000000000" pitchFamily="2" charset="0"/>
                </a:rPr>
                <a:t>Atmungssystem</a:t>
              </a:r>
              <a:endParaRPr lang="de-DE" sz="1000" dirty="0">
                <a:latin typeface="Roboto" panose="02000000000000000000" pitchFamily="2" charset="0"/>
                <a:ea typeface="Roboto" panose="02000000000000000000" pitchFamily="2" charset="0"/>
                <a:cs typeface="Roboto" panose="02000000000000000000" pitchFamily="2" charset="0"/>
              </a:endParaRPr>
            </a:p>
          </p:txBody>
        </p:sp>
        <p:sp>
          <p:nvSpPr>
            <p:cNvPr id="57" name="docshape11">
              <a:extLst>
                <a:ext uri="{FF2B5EF4-FFF2-40B4-BE49-F238E27FC236}">
                  <a16:creationId xmlns:a16="http://schemas.microsoft.com/office/drawing/2014/main" id="{9EF85891-B2FD-4A3C-A898-59C311C2ACAE}"/>
                </a:ext>
              </a:extLst>
            </p:cNvPr>
            <p:cNvSpPr txBox="1">
              <a:spLocks noChangeArrowheads="1"/>
            </p:cNvSpPr>
            <p:nvPr/>
          </p:nvSpPr>
          <p:spPr bwMode="auto">
            <a:xfrm>
              <a:off x="3223" y="618"/>
              <a:ext cx="297"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spcBef>
                  <a:spcPts val="45"/>
                </a:spcBef>
              </a:pPr>
              <a:r>
                <a:rPr lang="en-US" sz="900" b="1">
                  <a:solidFill>
                    <a:srgbClr val="FFFFFF"/>
                  </a:solidFill>
                  <a:latin typeface="Roboto" panose="02000000000000000000" pitchFamily="2" charset="0"/>
                  <a:ea typeface="Roboto" panose="02000000000000000000" pitchFamily="2" charset="0"/>
                  <a:cs typeface="Roboto" panose="02000000000000000000" pitchFamily="2" charset="0"/>
                </a:rPr>
                <a:t>14,5%</a:t>
              </a:r>
              <a:endParaRPr lang="de-DE" sz="900">
                <a:latin typeface="Roboto" panose="02000000000000000000" pitchFamily="2" charset="0"/>
                <a:ea typeface="Roboto" panose="02000000000000000000" pitchFamily="2" charset="0"/>
                <a:cs typeface="Roboto" panose="02000000000000000000" pitchFamily="2" charset="0"/>
              </a:endParaRPr>
            </a:p>
          </p:txBody>
        </p:sp>
        <p:sp>
          <p:nvSpPr>
            <p:cNvPr id="58" name="docshape12">
              <a:extLst>
                <a:ext uri="{FF2B5EF4-FFF2-40B4-BE49-F238E27FC236}">
                  <a16:creationId xmlns:a16="http://schemas.microsoft.com/office/drawing/2014/main" id="{E9BB678A-5E9B-4681-93B2-571A94DAC864}"/>
                </a:ext>
              </a:extLst>
            </p:cNvPr>
            <p:cNvSpPr txBox="1">
              <a:spLocks noChangeArrowheads="1"/>
            </p:cNvSpPr>
            <p:nvPr/>
          </p:nvSpPr>
          <p:spPr bwMode="auto">
            <a:xfrm>
              <a:off x="81" y="867"/>
              <a:ext cx="763"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spcBef>
                  <a:spcPts val="30"/>
                </a:spcBef>
              </a:pPr>
              <a:r>
                <a:rPr lang="en-US" sz="1000" dirty="0" err="1">
                  <a:solidFill>
                    <a:srgbClr val="231F20"/>
                  </a:solidFill>
                  <a:latin typeface="Roboto" panose="02000000000000000000" pitchFamily="2" charset="0"/>
                  <a:ea typeface="Roboto" panose="02000000000000000000" pitchFamily="2" charset="0"/>
                  <a:cs typeface="Roboto" panose="02000000000000000000" pitchFamily="2" charset="0"/>
                </a:rPr>
                <a:t>Verletzungen</a:t>
              </a:r>
              <a:endParaRPr lang="de-DE" sz="1000" dirty="0">
                <a:latin typeface="Roboto" panose="02000000000000000000" pitchFamily="2" charset="0"/>
                <a:ea typeface="Roboto" panose="02000000000000000000" pitchFamily="2" charset="0"/>
                <a:cs typeface="Roboto" panose="02000000000000000000" pitchFamily="2" charset="0"/>
              </a:endParaRPr>
            </a:p>
          </p:txBody>
        </p:sp>
        <p:sp>
          <p:nvSpPr>
            <p:cNvPr id="59" name="docshape13">
              <a:extLst>
                <a:ext uri="{FF2B5EF4-FFF2-40B4-BE49-F238E27FC236}">
                  <a16:creationId xmlns:a16="http://schemas.microsoft.com/office/drawing/2014/main" id="{78CA5109-9562-4F8C-9C0D-2014D1CA864D}"/>
                </a:ext>
              </a:extLst>
            </p:cNvPr>
            <p:cNvSpPr txBox="1">
              <a:spLocks noChangeArrowheads="1"/>
            </p:cNvSpPr>
            <p:nvPr/>
          </p:nvSpPr>
          <p:spPr bwMode="auto">
            <a:xfrm>
              <a:off x="2831" y="863"/>
              <a:ext cx="297"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spcBef>
                  <a:spcPts val="45"/>
                </a:spcBef>
              </a:pPr>
              <a:r>
                <a:rPr lang="en-US" sz="900" b="1">
                  <a:solidFill>
                    <a:srgbClr val="FFFFFF"/>
                  </a:solidFill>
                  <a:latin typeface="Roboto" panose="02000000000000000000" pitchFamily="2" charset="0"/>
                  <a:ea typeface="Roboto" panose="02000000000000000000" pitchFamily="2" charset="0"/>
                  <a:cs typeface="Roboto" panose="02000000000000000000" pitchFamily="2" charset="0"/>
                </a:rPr>
                <a:t>11,8%</a:t>
              </a:r>
              <a:endParaRPr lang="de-DE" sz="900">
                <a:latin typeface="Roboto" panose="02000000000000000000" pitchFamily="2" charset="0"/>
                <a:ea typeface="Roboto" panose="02000000000000000000" pitchFamily="2" charset="0"/>
                <a:cs typeface="Roboto" panose="02000000000000000000" pitchFamily="2" charset="0"/>
              </a:endParaRPr>
            </a:p>
          </p:txBody>
        </p:sp>
        <p:sp>
          <p:nvSpPr>
            <p:cNvPr id="60" name="docshape14">
              <a:extLst>
                <a:ext uri="{FF2B5EF4-FFF2-40B4-BE49-F238E27FC236}">
                  <a16:creationId xmlns:a16="http://schemas.microsoft.com/office/drawing/2014/main" id="{93D8172E-4348-4CE1-B8AF-CC122ED51C44}"/>
                </a:ext>
              </a:extLst>
            </p:cNvPr>
            <p:cNvSpPr txBox="1">
              <a:spLocks noChangeArrowheads="1"/>
            </p:cNvSpPr>
            <p:nvPr/>
          </p:nvSpPr>
          <p:spPr bwMode="auto">
            <a:xfrm>
              <a:off x="85" y="1115"/>
              <a:ext cx="1041"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spcBef>
                  <a:spcPts val="30"/>
                </a:spcBef>
              </a:pPr>
              <a:r>
                <a:rPr lang="en-US" sz="1000" spc="-5" dirty="0" err="1">
                  <a:solidFill>
                    <a:srgbClr val="231F20"/>
                  </a:solidFill>
                  <a:latin typeface="Roboto" panose="02000000000000000000" pitchFamily="2" charset="0"/>
                  <a:ea typeface="Roboto" panose="02000000000000000000" pitchFamily="2" charset="0"/>
                  <a:cs typeface="Roboto" panose="02000000000000000000" pitchFamily="2" charset="0"/>
                </a:rPr>
                <a:t>Verdauungssystem</a:t>
              </a:r>
              <a:endParaRPr lang="de-DE" sz="1000" dirty="0">
                <a:latin typeface="Roboto" panose="02000000000000000000" pitchFamily="2" charset="0"/>
                <a:ea typeface="Roboto" panose="02000000000000000000" pitchFamily="2" charset="0"/>
                <a:cs typeface="Roboto" panose="02000000000000000000" pitchFamily="2" charset="0"/>
              </a:endParaRPr>
            </a:p>
          </p:txBody>
        </p:sp>
        <p:sp>
          <p:nvSpPr>
            <p:cNvPr id="61" name="docshape15">
              <a:extLst>
                <a:ext uri="{FF2B5EF4-FFF2-40B4-BE49-F238E27FC236}">
                  <a16:creationId xmlns:a16="http://schemas.microsoft.com/office/drawing/2014/main" id="{13C26B56-9935-4258-8805-D582B60B49C4}"/>
                </a:ext>
              </a:extLst>
            </p:cNvPr>
            <p:cNvSpPr txBox="1">
              <a:spLocks noChangeArrowheads="1"/>
            </p:cNvSpPr>
            <p:nvPr/>
          </p:nvSpPr>
          <p:spPr bwMode="auto">
            <a:xfrm>
              <a:off x="1886" y="1108"/>
              <a:ext cx="243"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spcBef>
                  <a:spcPts val="45"/>
                </a:spcBef>
              </a:pPr>
              <a:r>
                <a:rPr lang="en-US" sz="900" b="1">
                  <a:solidFill>
                    <a:srgbClr val="FFFFFF"/>
                  </a:solidFill>
                  <a:latin typeface="Roboto" panose="02000000000000000000" pitchFamily="2" charset="0"/>
                  <a:ea typeface="Roboto" panose="02000000000000000000" pitchFamily="2" charset="0"/>
                  <a:cs typeface="Roboto" panose="02000000000000000000" pitchFamily="2" charset="0"/>
                </a:rPr>
                <a:t>4,9%</a:t>
              </a:r>
              <a:endParaRPr lang="de-DE" sz="900">
                <a:latin typeface="Roboto" panose="02000000000000000000" pitchFamily="2" charset="0"/>
                <a:ea typeface="Roboto" panose="02000000000000000000" pitchFamily="2" charset="0"/>
                <a:cs typeface="Roboto" panose="02000000000000000000" pitchFamily="2" charset="0"/>
              </a:endParaRPr>
            </a:p>
          </p:txBody>
        </p:sp>
        <p:sp>
          <p:nvSpPr>
            <p:cNvPr id="62" name="docshape16">
              <a:extLst>
                <a:ext uri="{FF2B5EF4-FFF2-40B4-BE49-F238E27FC236}">
                  <a16:creationId xmlns:a16="http://schemas.microsoft.com/office/drawing/2014/main" id="{AB721E27-B68C-4449-9B58-79EE619861F6}"/>
                </a:ext>
              </a:extLst>
            </p:cNvPr>
            <p:cNvSpPr txBox="1">
              <a:spLocks noChangeArrowheads="1"/>
            </p:cNvSpPr>
            <p:nvPr/>
          </p:nvSpPr>
          <p:spPr bwMode="auto">
            <a:xfrm>
              <a:off x="85" y="1355"/>
              <a:ext cx="1255"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spcBef>
                  <a:spcPts val="30"/>
                </a:spcBef>
              </a:pPr>
              <a:r>
                <a:rPr lang="en-US" sz="900" dirty="0" err="1">
                  <a:solidFill>
                    <a:srgbClr val="231F20"/>
                  </a:solidFill>
                  <a:latin typeface="Roboto" panose="02000000000000000000" pitchFamily="2" charset="0"/>
                  <a:ea typeface="Roboto" panose="02000000000000000000" pitchFamily="2" charset="0"/>
                  <a:cs typeface="Roboto" panose="02000000000000000000" pitchFamily="2" charset="0"/>
                </a:rPr>
                <a:t>unspezifische</a:t>
              </a:r>
              <a:r>
                <a:rPr lang="en-US" sz="900" spc="35" dirty="0">
                  <a:solidFill>
                    <a:srgbClr val="231F20"/>
                  </a:solidFill>
                  <a:latin typeface="Roboto" panose="02000000000000000000" pitchFamily="2" charset="0"/>
                  <a:ea typeface="Roboto" panose="02000000000000000000" pitchFamily="2" charset="0"/>
                  <a:cs typeface="Roboto" panose="02000000000000000000" pitchFamily="2" charset="0"/>
                </a:rPr>
                <a:t> </a:t>
              </a:r>
              <a:r>
                <a:rPr lang="en-US" sz="1000" spc="-5" dirty="0" err="1">
                  <a:solidFill>
                    <a:srgbClr val="231F20"/>
                  </a:solidFill>
                  <a:latin typeface="Roboto" panose="02000000000000000000" pitchFamily="2" charset="0"/>
                  <a:ea typeface="Roboto" panose="02000000000000000000" pitchFamily="2" charset="0"/>
                  <a:cs typeface="Roboto" panose="02000000000000000000" pitchFamily="2" charset="0"/>
                </a:rPr>
                <a:t>Symptome</a:t>
              </a:r>
              <a:endParaRPr lang="de-DE" sz="1000" spc="-5" dirty="0">
                <a:solidFill>
                  <a:srgbClr val="231F20"/>
                </a:solidFill>
                <a:latin typeface="Roboto" panose="02000000000000000000" pitchFamily="2" charset="0"/>
                <a:ea typeface="Roboto" panose="02000000000000000000" pitchFamily="2" charset="0"/>
                <a:cs typeface="Roboto" panose="02000000000000000000" pitchFamily="2" charset="0"/>
              </a:endParaRPr>
            </a:p>
          </p:txBody>
        </p:sp>
        <p:sp>
          <p:nvSpPr>
            <p:cNvPr id="63" name="docshape17">
              <a:extLst>
                <a:ext uri="{FF2B5EF4-FFF2-40B4-BE49-F238E27FC236}">
                  <a16:creationId xmlns:a16="http://schemas.microsoft.com/office/drawing/2014/main" id="{21CF7BD6-8690-4D4F-B307-430192C8DF45}"/>
                </a:ext>
              </a:extLst>
            </p:cNvPr>
            <p:cNvSpPr txBox="1">
              <a:spLocks noChangeArrowheads="1"/>
            </p:cNvSpPr>
            <p:nvPr/>
          </p:nvSpPr>
          <p:spPr bwMode="auto">
            <a:xfrm>
              <a:off x="1843" y="1353"/>
              <a:ext cx="243"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spcBef>
                  <a:spcPts val="45"/>
                </a:spcBef>
              </a:pPr>
              <a:r>
                <a:rPr lang="en-US" sz="900" b="1">
                  <a:solidFill>
                    <a:srgbClr val="FFFFFF"/>
                  </a:solidFill>
                  <a:latin typeface="Roboto" panose="02000000000000000000" pitchFamily="2" charset="0"/>
                  <a:ea typeface="Roboto" panose="02000000000000000000" pitchFamily="2" charset="0"/>
                  <a:cs typeface="Roboto" panose="02000000000000000000" pitchFamily="2" charset="0"/>
                </a:rPr>
                <a:t>4,6%</a:t>
              </a:r>
              <a:endParaRPr lang="de-DE" sz="900">
                <a:latin typeface="Roboto" panose="02000000000000000000" pitchFamily="2" charset="0"/>
                <a:ea typeface="Roboto" panose="02000000000000000000" pitchFamily="2" charset="0"/>
                <a:cs typeface="Roboto" panose="02000000000000000000" pitchFamily="2" charset="0"/>
              </a:endParaRPr>
            </a:p>
          </p:txBody>
        </p:sp>
        <p:sp>
          <p:nvSpPr>
            <p:cNvPr id="64" name="docshape18">
              <a:extLst>
                <a:ext uri="{FF2B5EF4-FFF2-40B4-BE49-F238E27FC236}">
                  <a16:creationId xmlns:a16="http://schemas.microsoft.com/office/drawing/2014/main" id="{5B9D68D8-5C24-4B3F-99B3-6BD8CE7F71B8}"/>
                </a:ext>
              </a:extLst>
            </p:cNvPr>
            <p:cNvSpPr txBox="1">
              <a:spLocks noChangeArrowheads="1"/>
            </p:cNvSpPr>
            <p:nvPr/>
          </p:nvSpPr>
          <p:spPr bwMode="auto">
            <a:xfrm>
              <a:off x="91" y="1597"/>
              <a:ext cx="612" cy="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spcBef>
                  <a:spcPts val="30"/>
                </a:spcBef>
              </a:pPr>
              <a:r>
                <a:rPr lang="en-US" sz="1000" dirty="0" err="1">
                  <a:solidFill>
                    <a:srgbClr val="231F20"/>
                  </a:solidFill>
                  <a:latin typeface="Roboto" panose="02000000000000000000" pitchFamily="2" charset="0"/>
                  <a:ea typeface="Roboto" panose="02000000000000000000" pitchFamily="2" charset="0"/>
                  <a:cs typeface="Roboto" panose="02000000000000000000" pitchFamily="2" charset="0"/>
                </a:rPr>
                <a:t>Infektionen</a:t>
              </a:r>
              <a:endParaRPr lang="de-DE" sz="1000" dirty="0">
                <a:latin typeface="Roboto" panose="02000000000000000000" pitchFamily="2" charset="0"/>
                <a:ea typeface="Roboto" panose="02000000000000000000" pitchFamily="2" charset="0"/>
                <a:cs typeface="Roboto" panose="02000000000000000000" pitchFamily="2" charset="0"/>
              </a:endParaRPr>
            </a:p>
          </p:txBody>
        </p:sp>
        <p:sp>
          <p:nvSpPr>
            <p:cNvPr id="65" name="docshape19">
              <a:extLst>
                <a:ext uri="{FF2B5EF4-FFF2-40B4-BE49-F238E27FC236}">
                  <a16:creationId xmlns:a16="http://schemas.microsoft.com/office/drawing/2014/main" id="{3923A1C7-7D40-4163-AA31-B6E9E8682DD4}"/>
                </a:ext>
              </a:extLst>
            </p:cNvPr>
            <p:cNvSpPr txBox="1">
              <a:spLocks noChangeArrowheads="1"/>
            </p:cNvSpPr>
            <p:nvPr/>
          </p:nvSpPr>
          <p:spPr bwMode="auto">
            <a:xfrm>
              <a:off x="1839" y="1598"/>
              <a:ext cx="243"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spcBef>
                  <a:spcPts val="45"/>
                </a:spcBef>
              </a:pPr>
              <a:r>
                <a:rPr lang="en-US" sz="900" b="1">
                  <a:solidFill>
                    <a:srgbClr val="FFFFFF"/>
                  </a:solidFill>
                  <a:latin typeface="Roboto" panose="02000000000000000000" pitchFamily="2" charset="0"/>
                  <a:ea typeface="Roboto" panose="02000000000000000000" pitchFamily="2" charset="0"/>
                  <a:cs typeface="Roboto" panose="02000000000000000000" pitchFamily="2" charset="0"/>
                </a:rPr>
                <a:t>4,6%</a:t>
              </a:r>
              <a:endParaRPr lang="de-DE" sz="900">
                <a:latin typeface="Roboto" panose="02000000000000000000" pitchFamily="2" charset="0"/>
                <a:ea typeface="Roboto" panose="02000000000000000000" pitchFamily="2" charset="0"/>
                <a:cs typeface="Roboto" panose="02000000000000000000" pitchFamily="2" charset="0"/>
              </a:endParaRPr>
            </a:p>
          </p:txBody>
        </p:sp>
        <p:sp>
          <p:nvSpPr>
            <p:cNvPr id="66" name="docshape20">
              <a:extLst>
                <a:ext uri="{FF2B5EF4-FFF2-40B4-BE49-F238E27FC236}">
                  <a16:creationId xmlns:a16="http://schemas.microsoft.com/office/drawing/2014/main" id="{88949EB6-3A78-4725-9B22-0FA1BBA63848}"/>
                </a:ext>
              </a:extLst>
            </p:cNvPr>
            <p:cNvSpPr txBox="1">
              <a:spLocks noChangeArrowheads="1"/>
            </p:cNvSpPr>
            <p:nvPr/>
          </p:nvSpPr>
          <p:spPr bwMode="auto">
            <a:xfrm>
              <a:off x="92" y="1796"/>
              <a:ext cx="1305"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spcBef>
                  <a:spcPts val="30"/>
                </a:spcBef>
              </a:pPr>
              <a:r>
                <a:rPr lang="en-US" sz="1000" spc="-5" dirty="0" err="1">
                  <a:solidFill>
                    <a:srgbClr val="231F20"/>
                  </a:solidFill>
                  <a:latin typeface="Roboto" panose="02000000000000000000" pitchFamily="2" charset="0"/>
                  <a:ea typeface="Roboto" panose="02000000000000000000" pitchFamily="2" charset="0"/>
                  <a:cs typeface="Roboto" panose="02000000000000000000" pitchFamily="2" charset="0"/>
                </a:rPr>
                <a:t>Nervensystem</a:t>
              </a:r>
              <a:r>
                <a:rPr lang="en-US" sz="1000" spc="-5" dirty="0">
                  <a:solidFill>
                    <a:srgbClr val="231F20"/>
                  </a:solidFill>
                  <a:latin typeface="Roboto" panose="02000000000000000000" pitchFamily="2" charset="0"/>
                  <a:ea typeface="Roboto" panose="02000000000000000000" pitchFamily="2" charset="0"/>
                  <a:cs typeface="Roboto" panose="02000000000000000000" pitchFamily="2" charset="0"/>
                </a:rPr>
                <a:t>,</a:t>
              </a:r>
              <a:r>
                <a:rPr lang="en-US" sz="1000" spc="-30" dirty="0">
                  <a:solidFill>
                    <a:srgbClr val="231F20"/>
                  </a:solidFill>
                  <a:latin typeface="Roboto" panose="02000000000000000000" pitchFamily="2" charset="0"/>
                  <a:ea typeface="Roboto" panose="02000000000000000000" pitchFamily="2" charset="0"/>
                  <a:cs typeface="Roboto" panose="02000000000000000000" pitchFamily="2" charset="0"/>
                </a:rPr>
                <a:t> </a:t>
              </a:r>
              <a:r>
                <a:rPr lang="en-US" sz="1000" spc="-5" dirty="0" err="1">
                  <a:solidFill>
                    <a:srgbClr val="231F20"/>
                  </a:solidFill>
                  <a:latin typeface="Roboto" panose="02000000000000000000" pitchFamily="2" charset="0"/>
                  <a:ea typeface="Roboto" panose="02000000000000000000" pitchFamily="2" charset="0"/>
                  <a:cs typeface="Roboto" panose="02000000000000000000" pitchFamily="2" charset="0"/>
                </a:rPr>
                <a:t>Augen</a:t>
              </a:r>
              <a:r>
                <a:rPr lang="en-US" sz="1000" spc="-5" dirty="0">
                  <a:solidFill>
                    <a:srgbClr val="231F20"/>
                  </a:solidFill>
                  <a:latin typeface="Roboto" panose="02000000000000000000" pitchFamily="2" charset="0"/>
                  <a:ea typeface="Roboto" panose="02000000000000000000" pitchFamily="2" charset="0"/>
                  <a:cs typeface="Roboto" panose="02000000000000000000" pitchFamily="2" charset="0"/>
                </a:rPr>
                <a:t>,</a:t>
              </a:r>
              <a:r>
                <a:rPr lang="en-US" sz="1000" spc="-25" dirty="0">
                  <a:solidFill>
                    <a:srgbClr val="231F20"/>
                  </a:solidFill>
                  <a:latin typeface="Roboto" panose="02000000000000000000" pitchFamily="2" charset="0"/>
                  <a:ea typeface="Roboto" panose="02000000000000000000" pitchFamily="2" charset="0"/>
                  <a:cs typeface="Roboto" panose="02000000000000000000" pitchFamily="2" charset="0"/>
                </a:rPr>
                <a:t> </a:t>
              </a:r>
              <a:r>
                <a:rPr lang="en-US" sz="1000" spc="-5" dirty="0" err="1">
                  <a:solidFill>
                    <a:srgbClr val="231F20"/>
                  </a:solidFill>
                  <a:latin typeface="Roboto" panose="02000000000000000000" pitchFamily="2" charset="0"/>
                  <a:ea typeface="Roboto" panose="02000000000000000000" pitchFamily="2" charset="0"/>
                  <a:cs typeface="Roboto" panose="02000000000000000000" pitchFamily="2" charset="0"/>
                </a:rPr>
                <a:t>Ohren</a:t>
              </a:r>
              <a:endParaRPr lang="de-DE" sz="1000" dirty="0">
                <a:latin typeface="Roboto" panose="02000000000000000000" pitchFamily="2" charset="0"/>
                <a:ea typeface="Roboto" panose="02000000000000000000" pitchFamily="2" charset="0"/>
                <a:cs typeface="Roboto" panose="02000000000000000000" pitchFamily="2" charset="0"/>
              </a:endParaRPr>
            </a:p>
          </p:txBody>
        </p:sp>
        <p:sp>
          <p:nvSpPr>
            <p:cNvPr id="67" name="docshape21">
              <a:extLst>
                <a:ext uri="{FF2B5EF4-FFF2-40B4-BE49-F238E27FC236}">
                  <a16:creationId xmlns:a16="http://schemas.microsoft.com/office/drawing/2014/main" id="{7F75B36F-7707-4640-A330-66D7943FA97B}"/>
                </a:ext>
              </a:extLst>
            </p:cNvPr>
            <p:cNvSpPr txBox="1">
              <a:spLocks noChangeArrowheads="1"/>
            </p:cNvSpPr>
            <p:nvPr/>
          </p:nvSpPr>
          <p:spPr bwMode="auto">
            <a:xfrm>
              <a:off x="1836" y="1843"/>
              <a:ext cx="243"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spcBef>
                  <a:spcPts val="45"/>
                </a:spcBef>
              </a:pPr>
              <a:r>
                <a:rPr lang="en-US" sz="900" b="1">
                  <a:solidFill>
                    <a:srgbClr val="FFFFFF"/>
                  </a:solidFill>
                  <a:latin typeface="Roboto" panose="02000000000000000000" pitchFamily="2" charset="0"/>
                  <a:ea typeface="Roboto" panose="02000000000000000000" pitchFamily="2" charset="0"/>
                  <a:cs typeface="Roboto" panose="02000000000000000000" pitchFamily="2" charset="0"/>
                </a:rPr>
                <a:t>4,6%</a:t>
              </a:r>
              <a:endParaRPr lang="de-DE" sz="900">
                <a:latin typeface="Roboto" panose="02000000000000000000" pitchFamily="2" charset="0"/>
                <a:ea typeface="Roboto" panose="02000000000000000000" pitchFamily="2" charset="0"/>
                <a:cs typeface="Roboto" panose="02000000000000000000" pitchFamily="2" charset="0"/>
              </a:endParaRPr>
            </a:p>
          </p:txBody>
        </p:sp>
        <p:sp>
          <p:nvSpPr>
            <p:cNvPr id="68" name="docshape22">
              <a:extLst>
                <a:ext uri="{FF2B5EF4-FFF2-40B4-BE49-F238E27FC236}">
                  <a16:creationId xmlns:a16="http://schemas.microsoft.com/office/drawing/2014/main" id="{A950F4D1-AA22-4676-9D89-05A779CA9E3D}"/>
                </a:ext>
              </a:extLst>
            </p:cNvPr>
            <p:cNvSpPr txBox="1">
              <a:spLocks noChangeArrowheads="1"/>
            </p:cNvSpPr>
            <p:nvPr/>
          </p:nvSpPr>
          <p:spPr bwMode="auto">
            <a:xfrm>
              <a:off x="81" y="2077"/>
              <a:ext cx="77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spcBef>
                  <a:spcPts val="30"/>
                </a:spcBef>
              </a:pPr>
              <a:r>
                <a:rPr lang="en-US" sz="1000" dirty="0" err="1">
                  <a:solidFill>
                    <a:srgbClr val="231F20"/>
                  </a:solidFill>
                  <a:latin typeface="Roboto" panose="02000000000000000000" pitchFamily="2" charset="0"/>
                  <a:ea typeface="Roboto" panose="02000000000000000000" pitchFamily="2" charset="0"/>
                  <a:cs typeface="Roboto" panose="02000000000000000000" pitchFamily="2" charset="0"/>
                </a:rPr>
                <a:t>Neubildungen</a:t>
              </a:r>
              <a:endParaRPr lang="de-DE" sz="1000" dirty="0">
                <a:latin typeface="Roboto" panose="02000000000000000000" pitchFamily="2" charset="0"/>
                <a:ea typeface="Roboto" panose="02000000000000000000" pitchFamily="2" charset="0"/>
                <a:cs typeface="Roboto" panose="02000000000000000000" pitchFamily="2" charset="0"/>
              </a:endParaRPr>
            </a:p>
          </p:txBody>
        </p:sp>
        <p:sp>
          <p:nvSpPr>
            <p:cNvPr id="69" name="docshape23">
              <a:extLst>
                <a:ext uri="{FF2B5EF4-FFF2-40B4-BE49-F238E27FC236}">
                  <a16:creationId xmlns:a16="http://schemas.microsoft.com/office/drawing/2014/main" id="{3AEC34B8-E8BF-411B-848B-D4E2409B83FE}"/>
                </a:ext>
              </a:extLst>
            </p:cNvPr>
            <p:cNvSpPr txBox="1">
              <a:spLocks noChangeArrowheads="1"/>
            </p:cNvSpPr>
            <p:nvPr/>
          </p:nvSpPr>
          <p:spPr bwMode="auto">
            <a:xfrm>
              <a:off x="1786" y="2088"/>
              <a:ext cx="243"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spcBef>
                  <a:spcPts val="45"/>
                </a:spcBef>
              </a:pPr>
              <a:r>
                <a:rPr lang="en-US" sz="900" b="1">
                  <a:solidFill>
                    <a:srgbClr val="FFFFFF"/>
                  </a:solidFill>
                  <a:latin typeface="Roboto" panose="02000000000000000000" pitchFamily="2" charset="0"/>
                  <a:ea typeface="Roboto" panose="02000000000000000000" pitchFamily="2" charset="0"/>
                  <a:cs typeface="Roboto" panose="02000000000000000000" pitchFamily="2" charset="0"/>
                </a:rPr>
                <a:t>4,3%</a:t>
              </a:r>
              <a:endParaRPr lang="de-DE" sz="900">
                <a:latin typeface="Roboto" panose="02000000000000000000" pitchFamily="2" charset="0"/>
                <a:ea typeface="Roboto" panose="02000000000000000000" pitchFamily="2" charset="0"/>
                <a:cs typeface="Roboto" panose="02000000000000000000" pitchFamily="2" charset="0"/>
              </a:endParaRPr>
            </a:p>
          </p:txBody>
        </p:sp>
        <p:sp>
          <p:nvSpPr>
            <p:cNvPr id="70" name="docshape24">
              <a:extLst>
                <a:ext uri="{FF2B5EF4-FFF2-40B4-BE49-F238E27FC236}">
                  <a16:creationId xmlns:a16="http://schemas.microsoft.com/office/drawing/2014/main" id="{8A420A72-C89E-465E-BF96-B96AABC21DB0}"/>
                </a:ext>
              </a:extLst>
            </p:cNvPr>
            <p:cNvSpPr txBox="1">
              <a:spLocks noChangeArrowheads="1"/>
            </p:cNvSpPr>
            <p:nvPr/>
          </p:nvSpPr>
          <p:spPr bwMode="auto">
            <a:xfrm>
              <a:off x="85" y="2333"/>
              <a:ext cx="882"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spcBef>
                  <a:spcPts val="30"/>
                </a:spcBef>
              </a:pPr>
              <a:r>
                <a:rPr lang="en-US" sz="1000" dirty="0" err="1">
                  <a:solidFill>
                    <a:srgbClr val="231F20"/>
                  </a:solidFill>
                  <a:latin typeface="Roboto" panose="02000000000000000000" pitchFamily="2" charset="0"/>
                  <a:ea typeface="Roboto" panose="02000000000000000000" pitchFamily="2" charset="0"/>
                  <a:cs typeface="Roboto" panose="02000000000000000000" pitchFamily="2" charset="0"/>
                </a:rPr>
                <a:t>Kreislaufsystem</a:t>
              </a:r>
              <a:endParaRPr lang="de-DE" sz="1000" dirty="0">
                <a:latin typeface="Roboto" panose="02000000000000000000" pitchFamily="2" charset="0"/>
                <a:ea typeface="Roboto" panose="02000000000000000000" pitchFamily="2" charset="0"/>
                <a:cs typeface="Roboto" panose="02000000000000000000" pitchFamily="2" charset="0"/>
              </a:endParaRPr>
            </a:p>
          </p:txBody>
        </p:sp>
        <p:sp>
          <p:nvSpPr>
            <p:cNvPr id="71" name="docshape25">
              <a:extLst>
                <a:ext uri="{FF2B5EF4-FFF2-40B4-BE49-F238E27FC236}">
                  <a16:creationId xmlns:a16="http://schemas.microsoft.com/office/drawing/2014/main" id="{B906757F-DBD1-410B-8CD1-8962778C1D5F}"/>
                </a:ext>
              </a:extLst>
            </p:cNvPr>
            <p:cNvSpPr txBox="1">
              <a:spLocks noChangeArrowheads="1"/>
            </p:cNvSpPr>
            <p:nvPr/>
          </p:nvSpPr>
          <p:spPr bwMode="auto">
            <a:xfrm>
              <a:off x="1766" y="2333"/>
              <a:ext cx="243"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spcBef>
                  <a:spcPts val="45"/>
                </a:spcBef>
              </a:pPr>
              <a:r>
                <a:rPr lang="en-US" sz="900" b="1">
                  <a:solidFill>
                    <a:srgbClr val="FFFFFF"/>
                  </a:solidFill>
                  <a:latin typeface="Roboto" panose="02000000000000000000" pitchFamily="2" charset="0"/>
                  <a:ea typeface="Roboto" panose="02000000000000000000" pitchFamily="2" charset="0"/>
                  <a:cs typeface="Roboto" panose="02000000000000000000" pitchFamily="2" charset="0"/>
                </a:rPr>
                <a:t>4,1%</a:t>
              </a:r>
              <a:endParaRPr lang="de-DE" sz="900">
                <a:latin typeface="Roboto" panose="02000000000000000000" pitchFamily="2" charset="0"/>
                <a:ea typeface="Roboto" panose="02000000000000000000" pitchFamily="2" charset="0"/>
                <a:cs typeface="Roboto" panose="02000000000000000000" pitchFamily="2" charset="0"/>
              </a:endParaRPr>
            </a:p>
          </p:txBody>
        </p:sp>
        <p:sp>
          <p:nvSpPr>
            <p:cNvPr id="72" name="docshape26">
              <a:extLst>
                <a:ext uri="{FF2B5EF4-FFF2-40B4-BE49-F238E27FC236}">
                  <a16:creationId xmlns:a16="http://schemas.microsoft.com/office/drawing/2014/main" id="{817D3379-B8A3-48A4-9C23-DE29793D32F9}"/>
                </a:ext>
              </a:extLst>
            </p:cNvPr>
            <p:cNvSpPr txBox="1">
              <a:spLocks noChangeArrowheads="1"/>
            </p:cNvSpPr>
            <p:nvPr/>
          </p:nvSpPr>
          <p:spPr bwMode="auto">
            <a:xfrm>
              <a:off x="85" y="2594"/>
              <a:ext cx="658"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spcBef>
                  <a:spcPts val="30"/>
                </a:spcBef>
              </a:pPr>
              <a:r>
                <a:rPr lang="en-US" sz="1000" dirty="0" err="1">
                  <a:solidFill>
                    <a:srgbClr val="231F20"/>
                  </a:solidFill>
                  <a:latin typeface="Roboto" panose="02000000000000000000" pitchFamily="2" charset="0"/>
                  <a:ea typeface="Roboto" panose="02000000000000000000" pitchFamily="2" charset="0"/>
                  <a:cs typeface="Roboto" panose="02000000000000000000" pitchFamily="2" charset="0"/>
                </a:rPr>
                <a:t>Sonstige</a:t>
              </a:r>
              <a:endParaRPr lang="de-DE" sz="1000" dirty="0">
                <a:latin typeface="Roboto" panose="02000000000000000000" pitchFamily="2" charset="0"/>
                <a:ea typeface="Roboto" panose="02000000000000000000" pitchFamily="2" charset="0"/>
                <a:cs typeface="Roboto" panose="02000000000000000000" pitchFamily="2" charset="0"/>
              </a:endParaRPr>
            </a:p>
          </p:txBody>
        </p:sp>
        <p:sp>
          <p:nvSpPr>
            <p:cNvPr id="73" name="docshape27">
              <a:extLst>
                <a:ext uri="{FF2B5EF4-FFF2-40B4-BE49-F238E27FC236}">
                  <a16:creationId xmlns:a16="http://schemas.microsoft.com/office/drawing/2014/main" id="{571338C3-17F1-4A32-A6F5-3D2EB74C9029}"/>
                </a:ext>
              </a:extLst>
            </p:cNvPr>
            <p:cNvSpPr txBox="1">
              <a:spLocks noChangeArrowheads="1"/>
            </p:cNvSpPr>
            <p:nvPr/>
          </p:nvSpPr>
          <p:spPr bwMode="auto">
            <a:xfrm>
              <a:off x="2371" y="2579"/>
              <a:ext cx="243"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spcBef>
                  <a:spcPts val="45"/>
                </a:spcBef>
              </a:pPr>
              <a:r>
                <a:rPr lang="en-US" sz="900" b="1">
                  <a:solidFill>
                    <a:srgbClr val="FFFFFF"/>
                  </a:solidFill>
                  <a:latin typeface="Roboto" panose="02000000000000000000" pitchFamily="2" charset="0"/>
                  <a:ea typeface="Roboto" panose="02000000000000000000" pitchFamily="2" charset="0"/>
                  <a:cs typeface="Roboto" panose="02000000000000000000" pitchFamily="2" charset="0"/>
                </a:rPr>
                <a:t>8,3%</a:t>
              </a:r>
              <a:endParaRPr lang="de-DE" sz="900">
                <a:latin typeface="Roboto" panose="02000000000000000000" pitchFamily="2" charset="0"/>
                <a:ea typeface="Roboto" panose="02000000000000000000" pitchFamily="2" charset="0"/>
                <a:cs typeface="Roboto" panose="02000000000000000000" pitchFamily="2" charset="0"/>
              </a:endParaRPr>
            </a:p>
          </p:txBody>
        </p:sp>
        <p:sp>
          <p:nvSpPr>
            <p:cNvPr id="74" name="docshape28">
              <a:extLst>
                <a:ext uri="{FF2B5EF4-FFF2-40B4-BE49-F238E27FC236}">
                  <a16:creationId xmlns:a16="http://schemas.microsoft.com/office/drawing/2014/main" id="{0505742A-1388-4314-8834-B62786CA83C0}"/>
                </a:ext>
              </a:extLst>
            </p:cNvPr>
            <p:cNvSpPr txBox="1">
              <a:spLocks noChangeArrowheads="1"/>
            </p:cNvSpPr>
            <p:nvPr/>
          </p:nvSpPr>
          <p:spPr bwMode="auto">
            <a:xfrm>
              <a:off x="1357" y="2820"/>
              <a:ext cx="162"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spcBef>
                  <a:spcPts val="30"/>
                </a:spcBef>
              </a:pPr>
              <a:r>
                <a:rPr lang="en-US" sz="900">
                  <a:solidFill>
                    <a:srgbClr val="231F20"/>
                  </a:solidFill>
                  <a:latin typeface="Roboto" panose="02000000000000000000" pitchFamily="2" charset="0"/>
                  <a:ea typeface="Roboto" panose="02000000000000000000" pitchFamily="2" charset="0"/>
                  <a:cs typeface="Roboto" panose="02000000000000000000" pitchFamily="2" charset="0"/>
                </a:rPr>
                <a:t>0%</a:t>
              </a:r>
              <a:endParaRPr lang="de-DE" sz="900">
                <a:latin typeface="Roboto" panose="02000000000000000000" pitchFamily="2" charset="0"/>
                <a:ea typeface="Roboto" panose="02000000000000000000" pitchFamily="2" charset="0"/>
                <a:cs typeface="Roboto" panose="02000000000000000000" pitchFamily="2" charset="0"/>
              </a:endParaRPr>
            </a:p>
          </p:txBody>
        </p:sp>
        <p:sp>
          <p:nvSpPr>
            <p:cNvPr id="75" name="docshape29">
              <a:extLst>
                <a:ext uri="{FF2B5EF4-FFF2-40B4-BE49-F238E27FC236}">
                  <a16:creationId xmlns:a16="http://schemas.microsoft.com/office/drawing/2014/main" id="{64CA122B-3963-42D0-ABC4-A3625AEE3E94}"/>
                </a:ext>
              </a:extLst>
            </p:cNvPr>
            <p:cNvSpPr txBox="1">
              <a:spLocks noChangeArrowheads="1"/>
            </p:cNvSpPr>
            <p:nvPr/>
          </p:nvSpPr>
          <p:spPr bwMode="auto">
            <a:xfrm>
              <a:off x="2088" y="2820"/>
              <a:ext cx="162"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spcBef>
                  <a:spcPts val="30"/>
                </a:spcBef>
              </a:pPr>
              <a:r>
                <a:rPr lang="en-US" sz="900">
                  <a:solidFill>
                    <a:srgbClr val="231F20"/>
                  </a:solidFill>
                  <a:latin typeface="Roboto" panose="02000000000000000000" pitchFamily="2" charset="0"/>
                  <a:ea typeface="Roboto" panose="02000000000000000000" pitchFamily="2" charset="0"/>
                  <a:cs typeface="Roboto" panose="02000000000000000000" pitchFamily="2" charset="0"/>
                </a:rPr>
                <a:t>5%</a:t>
              </a:r>
              <a:endParaRPr lang="de-DE" sz="900">
                <a:latin typeface="Roboto" panose="02000000000000000000" pitchFamily="2" charset="0"/>
                <a:ea typeface="Roboto" panose="02000000000000000000" pitchFamily="2" charset="0"/>
                <a:cs typeface="Roboto" panose="02000000000000000000" pitchFamily="2" charset="0"/>
              </a:endParaRPr>
            </a:p>
          </p:txBody>
        </p:sp>
        <p:sp>
          <p:nvSpPr>
            <p:cNvPr id="76" name="docshape30">
              <a:extLst>
                <a:ext uri="{FF2B5EF4-FFF2-40B4-BE49-F238E27FC236}">
                  <a16:creationId xmlns:a16="http://schemas.microsoft.com/office/drawing/2014/main" id="{7080D600-AB23-4AD2-837E-5E5FA52B2088}"/>
                </a:ext>
              </a:extLst>
            </p:cNvPr>
            <p:cNvSpPr txBox="1">
              <a:spLocks noChangeArrowheads="1"/>
            </p:cNvSpPr>
            <p:nvPr/>
          </p:nvSpPr>
          <p:spPr bwMode="auto">
            <a:xfrm>
              <a:off x="2791" y="2820"/>
              <a:ext cx="216"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spcBef>
                  <a:spcPts val="30"/>
                </a:spcBef>
              </a:pPr>
              <a:r>
                <a:rPr lang="en-US" sz="900">
                  <a:solidFill>
                    <a:srgbClr val="231F20"/>
                  </a:solidFill>
                  <a:latin typeface="Roboto" panose="02000000000000000000" pitchFamily="2" charset="0"/>
                  <a:ea typeface="Roboto" panose="02000000000000000000" pitchFamily="2" charset="0"/>
                  <a:cs typeface="Roboto" panose="02000000000000000000" pitchFamily="2" charset="0"/>
                </a:rPr>
                <a:t>10%</a:t>
              </a:r>
              <a:endParaRPr lang="de-DE" sz="900">
                <a:latin typeface="Roboto" panose="02000000000000000000" pitchFamily="2" charset="0"/>
                <a:ea typeface="Roboto" panose="02000000000000000000" pitchFamily="2" charset="0"/>
                <a:cs typeface="Roboto" panose="02000000000000000000" pitchFamily="2" charset="0"/>
              </a:endParaRPr>
            </a:p>
          </p:txBody>
        </p:sp>
        <p:sp>
          <p:nvSpPr>
            <p:cNvPr id="77" name="docshape31">
              <a:extLst>
                <a:ext uri="{FF2B5EF4-FFF2-40B4-BE49-F238E27FC236}">
                  <a16:creationId xmlns:a16="http://schemas.microsoft.com/office/drawing/2014/main" id="{C3F8B28D-B880-46B4-B18B-CB0696CB646D}"/>
                </a:ext>
              </a:extLst>
            </p:cNvPr>
            <p:cNvSpPr txBox="1">
              <a:spLocks noChangeArrowheads="1"/>
            </p:cNvSpPr>
            <p:nvPr/>
          </p:nvSpPr>
          <p:spPr bwMode="auto">
            <a:xfrm>
              <a:off x="3521" y="2820"/>
              <a:ext cx="216"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spcBef>
                  <a:spcPts val="30"/>
                </a:spcBef>
              </a:pPr>
              <a:r>
                <a:rPr lang="en-US" sz="900">
                  <a:solidFill>
                    <a:srgbClr val="231F20"/>
                  </a:solidFill>
                  <a:latin typeface="Roboto" panose="02000000000000000000" pitchFamily="2" charset="0"/>
                  <a:ea typeface="Roboto" panose="02000000000000000000" pitchFamily="2" charset="0"/>
                  <a:cs typeface="Roboto" panose="02000000000000000000" pitchFamily="2" charset="0"/>
                </a:rPr>
                <a:t>15%</a:t>
              </a:r>
              <a:endParaRPr lang="de-DE" sz="900">
                <a:latin typeface="Roboto" panose="02000000000000000000" pitchFamily="2" charset="0"/>
                <a:ea typeface="Roboto" panose="02000000000000000000" pitchFamily="2" charset="0"/>
                <a:cs typeface="Roboto" panose="02000000000000000000" pitchFamily="2" charset="0"/>
              </a:endParaRPr>
            </a:p>
          </p:txBody>
        </p:sp>
        <p:sp>
          <p:nvSpPr>
            <p:cNvPr id="78" name="docshape32">
              <a:extLst>
                <a:ext uri="{FF2B5EF4-FFF2-40B4-BE49-F238E27FC236}">
                  <a16:creationId xmlns:a16="http://schemas.microsoft.com/office/drawing/2014/main" id="{D84910E5-8F4A-4E37-A038-A533139CF8D6}"/>
                </a:ext>
              </a:extLst>
            </p:cNvPr>
            <p:cNvSpPr txBox="1">
              <a:spLocks noChangeArrowheads="1"/>
            </p:cNvSpPr>
            <p:nvPr/>
          </p:nvSpPr>
          <p:spPr bwMode="auto">
            <a:xfrm>
              <a:off x="4252" y="2820"/>
              <a:ext cx="216"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spcBef>
                  <a:spcPts val="30"/>
                </a:spcBef>
              </a:pPr>
              <a:r>
                <a:rPr lang="en-US" sz="900">
                  <a:solidFill>
                    <a:srgbClr val="231F20"/>
                  </a:solidFill>
                  <a:latin typeface="Roboto" panose="02000000000000000000" pitchFamily="2" charset="0"/>
                  <a:ea typeface="Roboto" panose="02000000000000000000" pitchFamily="2" charset="0"/>
                  <a:cs typeface="Roboto" panose="02000000000000000000" pitchFamily="2" charset="0"/>
                </a:rPr>
                <a:t>20%</a:t>
              </a:r>
              <a:endParaRPr lang="de-DE" sz="900">
                <a:latin typeface="Roboto" panose="02000000000000000000" pitchFamily="2" charset="0"/>
                <a:ea typeface="Roboto" panose="02000000000000000000" pitchFamily="2" charset="0"/>
                <a:cs typeface="Roboto" panose="02000000000000000000" pitchFamily="2" charset="0"/>
              </a:endParaRPr>
            </a:p>
          </p:txBody>
        </p:sp>
        <p:sp>
          <p:nvSpPr>
            <p:cNvPr id="79" name="docshape33">
              <a:extLst>
                <a:ext uri="{FF2B5EF4-FFF2-40B4-BE49-F238E27FC236}">
                  <a16:creationId xmlns:a16="http://schemas.microsoft.com/office/drawing/2014/main" id="{36C7C4EB-DB09-4BE2-AB8E-0CE2FE143902}"/>
                </a:ext>
              </a:extLst>
            </p:cNvPr>
            <p:cNvSpPr txBox="1">
              <a:spLocks noChangeArrowheads="1"/>
            </p:cNvSpPr>
            <p:nvPr/>
          </p:nvSpPr>
          <p:spPr bwMode="auto">
            <a:xfrm>
              <a:off x="4982" y="2820"/>
              <a:ext cx="216"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spcBef>
                  <a:spcPts val="30"/>
                </a:spcBef>
              </a:pPr>
              <a:r>
                <a:rPr lang="en-US" sz="900">
                  <a:solidFill>
                    <a:srgbClr val="231F20"/>
                  </a:solidFill>
                  <a:latin typeface="Roboto" panose="02000000000000000000" pitchFamily="2" charset="0"/>
                  <a:ea typeface="Roboto" panose="02000000000000000000" pitchFamily="2" charset="0"/>
                  <a:cs typeface="Roboto" panose="02000000000000000000" pitchFamily="2" charset="0"/>
                </a:rPr>
                <a:t>25%</a:t>
              </a:r>
              <a:endParaRPr lang="de-DE" sz="900">
                <a:latin typeface="Roboto" panose="02000000000000000000" pitchFamily="2" charset="0"/>
                <a:ea typeface="Roboto" panose="02000000000000000000" pitchFamily="2" charset="0"/>
                <a:cs typeface="Roboto" panose="02000000000000000000" pitchFamily="2" charset="0"/>
              </a:endParaRPr>
            </a:p>
          </p:txBody>
        </p:sp>
        <p:sp>
          <p:nvSpPr>
            <p:cNvPr id="80" name="docshape34">
              <a:extLst>
                <a:ext uri="{FF2B5EF4-FFF2-40B4-BE49-F238E27FC236}">
                  <a16:creationId xmlns:a16="http://schemas.microsoft.com/office/drawing/2014/main" id="{46DB2465-B3DC-4CA8-BD3C-B82C61F030D7}"/>
                </a:ext>
              </a:extLst>
            </p:cNvPr>
            <p:cNvSpPr txBox="1">
              <a:spLocks noChangeArrowheads="1"/>
            </p:cNvSpPr>
            <p:nvPr/>
          </p:nvSpPr>
          <p:spPr bwMode="auto">
            <a:xfrm>
              <a:off x="5712" y="2820"/>
              <a:ext cx="216"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spcBef>
                  <a:spcPts val="30"/>
                </a:spcBef>
              </a:pPr>
              <a:r>
                <a:rPr lang="en-US" sz="900">
                  <a:solidFill>
                    <a:srgbClr val="231F20"/>
                  </a:solidFill>
                  <a:latin typeface="Roboto" panose="02000000000000000000" pitchFamily="2" charset="0"/>
                  <a:ea typeface="Roboto" panose="02000000000000000000" pitchFamily="2" charset="0"/>
                  <a:cs typeface="Roboto" panose="02000000000000000000" pitchFamily="2" charset="0"/>
                </a:rPr>
                <a:t>30%</a:t>
              </a:r>
              <a:endParaRPr lang="de-DE" sz="900">
                <a:latin typeface="Roboto" panose="02000000000000000000" pitchFamily="2" charset="0"/>
                <a:ea typeface="Roboto" panose="02000000000000000000" pitchFamily="2" charset="0"/>
                <a:cs typeface="Roboto" panose="02000000000000000000" pitchFamily="2" charset="0"/>
              </a:endParaRPr>
            </a:p>
          </p:txBody>
        </p:sp>
      </p:grpSp>
    </p:spTree>
    <p:extLst>
      <p:ext uri="{BB962C8B-B14F-4D97-AF65-F5344CB8AC3E}">
        <p14:creationId xmlns:p14="http://schemas.microsoft.com/office/powerpoint/2010/main" val="25324845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761" y="1439503"/>
            <a:ext cx="6743615" cy="1143000"/>
          </a:xfrm>
        </p:spPr>
        <p:txBody>
          <a:bodyPr>
            <a:normAutofit/>
          </a:bodyPr>
          <a:lstStyle/>
          <a:p>
            <a:r>
              <a:rPr lang="de-DE" b="1" dirty="0">
                <a:solidFill>
                  <a:schemeClr val="tx1"/>
                </a:solidFill>
              </a:rPr>
              <a:t>Ziele des VCD</a:t>
            </a:r>
          </a:p>
        </p:txBody>
      </p:sp>
      <p:sp>
        <p:nvSpPr>
          <p:cNvPr id="3" name="Date Placeholder 2"/>
          <p:cNvSpPr>
            <a:spLocks noGrp="1"/>
          </p:cNvSpPr>
          <p:nvPr>
            <p:ph type="dt" sz="half" idx="10"/>
          </p:nvPr>
        </p:nvSpPr>
        <p:spPr/>
        <p:txBody>
          <a:bodyPr/>
          <a:lstStyle/>
          <a:p>
            <a:fld id="{71D824D6-DC8A-CC40-AD8B-393793267E5A}" type="datetime1">
              <a:rPr lang="de-DE" smtClean="0"/>
              <a:pPr/>
              <a:t>03.11.2023</a:t>
            </a:fld>
            <a:endParaRPr lang="de-DE" dirty="0"/>
          </a:p>
        </p:txBody>
      </p:sp>
      <p:sp>
        <p:nvSpPr>
          <p:cNvPr id="4" name="Slide Number Placeholder 3"/>
          <p:cNvSpPr>
            <a:spLocks noGrp="1"/>
          </p:cNvSpPr>
          <p:nvPr>
            <p:ph type="sldNum" sz="quarter" idx="12"/>
          </p:nvPr>
        </p:nvSpPr>
        <p:spPr/>
        <p:txBody>
          <a:bodyPr/>
          <a:lstStyle/>
          <a:p>
            <a:fld id="{FDCA9C79-A3EE-AF46-889E-891EB4850505}" type="slidenum">
              <a:rPr lang="de-DE" smtClean="0"/>
              <a:pPr/>
              <a:t>3</a:t>
            </a:fld>
            <a:endParaRPr lang="de-DE"/>
          </a:p>
        </p:txBody>
      </p:sp>
      <p:pic>
        <p:nvPicPr>
          <p:cNvPr id="9" name="Picture 1">
            <a:extLst>
              <a:ext uri="{FF2B5EF4-FFF2-40B4-BE49-F238E27FC236}">
                <a16:creationId xmlns:a16="http://schemas.microsoft.com/office/drawing/2014/main" id="{63119CB0-DACC-4A69-852E-BCEB0F6689A1}"/>
              </a:ext>
            </a:extLst>
          </p:cNvPr>
          <p:cNvPicPr>
            <a:picLocks noChangeAspect="1" noChangeArrowheads="1"/>
          </p:cNvPicPr>
          <p:nvPr/>
        </p:nvPicPr>
        <p:blipFill>
          <a:blip r:embed="rId3" cstate="print"/>
          <a:srcRect/>
          <a:stretch>
            <a:fillRect/>
          </a:stretch>
        </p:blipFill>
        <p:spPr bwMode="auto">
          <a:xfrm>
            <a:off x="5875905" y="2"/>
            <a:ext cx="3275856" cy="2391287"/>
          </a:xfrm>
          <a:prstGeom prst="rect">
            <a:avLst/>
          </a:prstGeom>
          <a:noFill/>
          <a:ln w="9525">
            <a:noFill/>
            <a:miter lim="800000"/>
            <a:headEnd/>
            <a:tailEnd/>
          </a:ln>
          <a:effectLst/>
        </p:spPr>
      </p:pic>
      <p:pic>
        <p:nvPicPr>
          <p:cNvPr id="8" name="Grafik 7">
            <a:extLst>
              <a:ext uri="{FF2B5EF4-FFF2-40B4-BE49-F238E27FC236}">
                <a16:creationId xmlns:a16="http://schemas.microsoft.com/office/drawing/2014/main" id="{10A1CECF-CE8C-4411-9D21-D03DB6EE47D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75906" y="2276987"/>
            <a:ext cx="3275855" cy="2391374"/>
          </a:xfrm>
          <a:prstGeom prst="rect">
            <a:avLst/>
          </a:prstGeom>
        </p:spPr>
      </p:pic>
      <p:sp>
        <p:nvSpPr>
          <p:cNvPr id="11" name="Inhaltsplatzhalter 10">
            <a:extLst>
              <a:ext uri="{FF2B5EF4-FFF2-40B4-BE49-F238E27FC236}">
                <a16:creationId xmlns:a16="http://schemas.microsoft.com/office/drawing/2014/main" id="{4C7CA02D-06C9-4813-ABF3-1420C37EC3BB}"/>
              </a:ext>
            </a:extLst>
          </p:cNvPr>
          <p:cNvSpPr>
            <a:spLocks noGrp="1"/>
          </p:cNvSpPr>
          <p:nvPr>
            <p:ph sz="quarter" idx="13"/>
          </p:nvPr>
        </p:nvSpPr>
        <p:spPr>
          <a:xfrm>
            <a:off x="457202" y="3106738"/>
            <a:ext cx="5399655" cy="3294062"/>
          </a:xfrm>
        </p:spPr>
        <p:txBody>
          <a:bodyPr>
            <a:normAutofit fontScale="92500" lnSpcReduction="10000"/>
          </a:bodyPr>
          <a:lstStyle/>
          <a:p>
            <a:pPr>
              <a:lnSpc>
                <a:spcPct val="120000"/>
              </a:lnSpc>
              <a:spcBef>
                <a:spcPts val="0"/>
              </a:spcBef>
              <a:spcAft>
                <a:spcPts val="600"/>
              </a:spcAft>
            </a:pPr>
            <a:r>
              <a:rPr lang="de-DE" sz="2400" b="1" dirty="0">
                <a:latin typeface="Roboto" panose="02000000000000000000" pitchFamily="2" charset="0"/>
                <a:ea typeface="Roboto" panose="02000000000000000000" pitchFamily="2" charset="0"/>
                <a:cs typeface="Roboto" panose="02000000000000000000" pitchFamily="2" charset="0"/>
              </a:rPr>
              <a:t>Lebenswerte Städte und Dörfer</a:t>
            </a:r>
          </a:p>
          <a:p>
            <a:pPr marL="900000" lvl="1">
              <a:lnSpc>
                <a:spcPct val="120000"/>
              </a:lnSpc>
              <a:spcBef>
                <a:spcPts val="0"/>
              </a:spcBef>
              <a:spcAft>
                <a:spcPts val="600"/>
              </a:spcAft>
              <a:buFont typeface="Wingdings" pitchFamily="2" charset="2"/>
              <a:buChar char="ü"/>
            </a:pPr>
            <a:r>
              <a:rPr lang="de-DE" sz="2200" dirty="0">
                <a:latin typeface="Roboto" panose="02000000000000000000" pitchFamily="2" charset="0"/>
                <a:ea typeface="Roboto" panose="02000000000000000000" pitchFamily="2" charset="0"/>
                <a:cs typeface="Roboto" panose="02000000000000000000" pitchFamily="2" charset="0"/>
              </a:rPr>
              <a:t>klimaschonender Verkehr </a:t>
            </a:r>
            <a:endParaRPr lang="de-DE" sz="600" dirty="0">
              <a:latin typeface="Roboto" panose="02000000000000000000" pitchFamily="2" charset="0"/>
              <a:ea typeface="Roboto" panose="02000000000000000000" pitchFamily="2" charset="0"/>
              <a:cs typeface="Roboto" panose="02000000000000000000" pitchFamily="2" charset="0"/>
            </a:endParaRPr>
          </a:p>
          <a:p>
            <a:pPr marL="900000" lvl="1">
              <a:lnSpc>
                <a:spcPct val="120000"/>
              </a:lnSpc>
              <a:spcBef>
                <a:spcPts val="0"/>
              </a:spcBef>
              <a:spcAft>
                <a:spcPts val="600"/>
              </a:spcAft>
              <a:buFont typeface="Wingdings" pitchFamily="2" charset="2"/>
              <a:buChar char="ü"/>
            </a:pPr>
            <a:r>
              <a:rPr lang="de-DE" sz="2200" dirty="0">
                <a:latin typeface="Roboto" panose="02000000000000000000" pitchFamily="2" charset="0"/>
                <a:ea typeface="Roboto" panose="02000000000000000000" pitchFamily="2" charset="0"/>
                <a:cs typeface="Roboto" panose="02000000000000000000" pitchFamily="2" charset="0"/>
              </a:rPr>
              <a:t>saubere Luft und weniger Lärm</a:t>
            </a:r>
          </a:p>
          <a:p>
            <a:pPr marL="900000" lvl="1">
              <a:lnSpc>
                <a:spcPct val="120000"/>
              </a:lnSpc>
              <a:spcBef>
                <a:spcPts val="0"/>
              </a:spcBef>
              <a:spcAft>
                <a:spcPts val="600"/>
              </a:spcAft>
              <a:buFont typeface="Wingdings" pitchFamily="2" charset="2"/>
              <a:buChar char="ü"/>
            </a:pPr>
            <a:r>
              <a:rPr lang="de-DE" sz="2200" dirty="0">
                <a:latin typeface="Roboto" panose="02000000000000000000" pitchFamily="2" charset="0"/>
                <a:ea typeface="Roboto" panose="02000000000000000000" pitchFamily="2" charset="0"/>
                <a:cs typeface="Roboto" panose="02000000000000000000" pitchFamily="2" charset="0"/>
              </a:rPr>
              <a:t>null Verkehrstote </a:t>
            </a:r>
          </a:p>
          <a:p>
            <a:pPr marL="900000" lvl="1">
              <a:lnSpc>
                <a:spcPct val="120000"/>
              </a:lnSpc>
              <a:spcBef>
                <a:spcPts val="0"/>
              </a:spcBef>
              <a:spcAft>
                <a:spcPts val="600"/>
              </a:spcAft>
              <a:buFont typeface="Wingdings" pitchFamily="2" charset="2"/>
              <a:buChar char="ü"/>
            </a:pPr>
            <a:r>
              <a:rPr lang="de-DE" sz="2200" dirty="0">
                <a:latin typeface="Roboto" panose="02000000000000000000" pitchFamily="2" charset="0"/>
                <a:ea typeface="Roboto" panose="02000000000000000000" pitchFamily="2" charset="0"/>
                <a:cs typeface="Roboto" panose="02000000000000000000" pitchFamily="2" charset="0"/>
              </a:rPr>
              <a:t>mehr Platz und Sicherheit für Fuß &amp; Rad</a:t>
            </a:r>
          </a:p>
          <a:p>
            <a:pPr marL="900000" lvl="1">
              <a:lnSpc>
                <a:spcPct val="120000"/>
              </a:lnSpc>
              <a:spcBef>
                <a:spcPts val="0"/>
              </a:spcBef>
              <a:spcAft>
                <a:spcPts val="600"/>
              </a:spcAft>
              <a:buFont typeface="Wingdings" pitchFamily="2" charset="2"/>
              <a:buChar char="ü"/>
            </a:pPr>
            <a:r>
              <a:rPr lang="de-DE" sz="2200" dirty="0">
                <a:latin typeface="Roboto" panose="02000000000000000000" pitchFamily="2" charset="0"/>
                <a:ea typeface="Roboto" panose="02000000000000000000" pitchFamily="2" charset="0"/>
                <a:cs typeface="Roboto" panose="02000000000000000000" pitchFamily="2" charset="0"/>
              </a:rPr>
              <a:t>komfortabler und bezahlbarer </a:t>
            </a:r>
            <a:br>
              <a:rPr lang="de-DE" sz="2200" dirty="0">
                <a:latin typeface="Roboto" panose="02000000000000000000" pitchFamily="2" charset="0"/>
                <a:ea typeface="Roboto" panose="02000000000000000000" pitchFamily="2" charset="0"/>
                <a:cs typeface="Roboto" panose="02000000000000000000" pitchFamily="2" charset="0"/>
              </a:rPr>
            </a:br>
            <a:r>
              <a:rPr lang="de-DE" sz="2200" dirty="0">
                <a:latin typeface="Roboto" panose="02000000000000000000" pitchFamily="2" charset="0"/>
                <a:ea typeface="Roboto" panose="02000000000000000000" pitchFamily="2" charset="0"/>
                <a:cs typeface="Roboto" panose="02000000000000000000" pitchFamily="2" charset="0"/>
              </a:rPr>
              <a:t>Öffentlichen Verkehr</a:t>
            </a:r>
          </a:p>
          <a:p>
            <a:endParaRPr lang="de-DE" dirty="0"/>
          </a:p>
        </p:txBody>
      </p:sp>
      <p:pic>
        <p:nvPicPr>
          <p:cNvPr id="10" name="Grafik 9">
            <a:extLst>
              <a:ext uri="{FF2B5EF4-FFF2-40B4-BE49-F238E27FC236}">
                <a16:creationId xmlns:a16="http://schemas.microsoft.com/office/drawing/2014/main" id="{AE15FB44-6643-4D3C-9F36-243F61F4020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868144" y="4280935"/>
            <a:ext cx="3275856" cy="2386050"/>
          </a:xfrm>
          <a:prstGeom prst="rect">
            <a:avLst/>
          </a:prstGeom>
        </p:spPr>
      </p:pic>
    </p:spTree>
    <p:extLst>
      <p:ext uri="{BB962C8B-B14F-4D97-AF65-F5344CB8AC3E}">
        <p14:creationId xmlns:p14="http://schemas.microsoft.com/office/powerpoint/2010/main" val="29934741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platzhalter 6">
            <a:extLst>
              <a:ext uri="{FF2B5EF4-FFF2-40B4-BE49-F238E27FC236}">
                <a16:creationId xmlns:a16="http://schemas.microsoft.com/office/drawing/2014/main" id="{B5A6BC80-D074-476D-820B-762828A6396C}"/>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sp>
        <p:nvSpPr>
          <p:cNvPr id="3" name="Datumsplatzhalter 2">
            <a:extLst>
              <a:ext uri="{FF2B5EF4-FFF2-40B4-BE49-F238E27FC236}">
                <a16:creationId xmlns:a16="http://schemas.microsoft.com/office/drawing/2014/main" id="{AE1EF401-4AD1-4DE4-80D2-2B989F07CE26}"/>
              </a:ext>
            </a:extLst>
          </p:cNvPr>
          <p:cNvSpPr>
            <a:spLocks noGrp="1"/>
          </p:cNvSpPr>
          <p:nvPr>
            <p:ph type="dt" sz="half" idx="10"/>
          </p:nvPr>
        </p:nvSpPr>
        <p:spPr/>
        <p:txBody>
          <a:bodyPr/>
          <a:lstStyle/>
          <a:p>
            <a:fld id="{350A5309-1E4B-4AFC-A1D4-FEC6F55D884A}" type="datetime1">
              <a:rPr lang="de-DE" smtClean="0"/>
              <a:t>03.11.2023</a:t>
            </a:fld>
            <a:endParaRPr lang="de-DE"/>
          </a:p>
        </p:txBody>
      </p:sp>
      <p:sp>
        <p:nvSpPr>
          <p:cNvPr id="4" name="Foliennummernplatzhalter 3">
            <a:extLst>
              <a:ext uri="{FF2B5EF4-FFF2-40B4-BE49-F238E27FC236}">
                <a16:creationId xmlns:a16="http://schemas.microsoft.com/office/drawing/2014/main" id="{6ED2A195-C81F-4C19-B2D1-1056818D43FA}"/>
              </a:ext>
            </a:extLst>
          </p:cNvPr>
          <p:cNvSpPr>
            <a:spLocks noGrp="1"/>
          </p:cNvSpPr>
          <p:nvPr>
            <p:ph type="sldNum" sz="quarter" idx="12"/>
          </p:nvPr>
        </p:nvSpPr>
        <p:spPr/>
        <p:txBody>
          <a:bodyPr/>
          <a:lstStyle/>
          <a:p>
            <a:fld id="{FDCA9C79-A3EE-AF46-889E-891EB4850505}" type="slidenum">
              <a:rPr lang="de-DE" smtClean="0"/>
              <a:pPr/>
              <a:t>30</a:t>
            </a:fld>
            <a:endParaRPr lang="de-DE"/>
          </a:p>
        </p:txBody>
      </p:sp>
      <p:sp>
        <p:nvSpPr>
          <p:cNvPr id="5" name="Titel 4">
            <a:extLst>
              <a:ext uri="{FF2B5EF4-FFF2-40B4-BE49-F238E27FC236}">
                <a16:creationId xmlns:a16="http://schemas.microsoft.com/office/drawing/2014/main" id="{1C8F3CB4-B939-4132-BA19-E43D5A5647EF}"/>
              </a:ext>
            </a:extLst>
          </p:cNvPr>
          <p:cNvSpPr>
            <a:spLocks noGrp="1"/>
          </p:cNvSpPr>
          <p:nvPr>
            <p:ph type="title"/>
          </p:nvPr>
        </p:nvSpPr>
        <p:spPr/>
        <p:txBody>
          <a:bodyPr/>
          <a:lstStyle/>
          <a:p>
            <a:r>
              <a:rPr lang="de-DE" b="1" dirty="0">
                <a:solidFill>
                  <a:schemeClr val="tx1"/>
                </a:solidFill>
              </a:rPr>
              <a:t>Warum ist Mobilitätsmanagement sinnvoll?</a:t>
            </a:r>
          </a:p>
        </p:txBody>
      </p:sp>
    </p:spTree>
    <p:extLst>
      <p:ext uri="{BB962C8B-B14F-4D97-AF65-F5344CB8AC3E}">
        <p14:creationId xmlns:p14="http://schemas.microsoft.com/office/powerpoint/2010/main" val="36924304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C4269EAB-B617-418F-B482-543517349F19}"/>
              </a:ext>
            </a:extLst>
          </p:cNvPr>
          <p:cNvSpPr>
            <a:spLocks noGrp="1"/>
          </p:cNvSpPr>
          <p:nvPr>
            <p:ph type="dt" sz="half" idx="10"/>
          </p:nvPr>
        </p:nvSpPr>
        <p:spPr/>
        <p:txBody>
          <a:bodyPr/>
          <a:lstStyle/>
          <a:p>
            <a:fld id="{F546FD15-36FF-4867-82FC-ED3944D0853C}" type="datetime1">
              <a:rPr lang="de-DE" smtClean="0"/>
              <a:t>03.11.2023</a:t>
            </a:fld>
            <a:endParaRPr lang="de-DE"/>
          </a:p>
        </p:txBody>
      </p:sp>
      <p:sp>
        <p:nvSpPr>
          <p:cNvPr id="4" name="Foliennummernplatzhalter 3">
            <a:extLst>
              <a:ext uri="{FF2B5EF4-FFF2-40B4-BE49-F238E27FC236}">
                <a16:creationId xmlns:a16="http://schemas.microsoft.com/office/drawing/2014/main" id="{EBA908FC-4C2D-4CA7-9733-CDE0473955EC}"/>
              </a:ext>
            </a:extLst>
          </p:cNvPr>
          <p:cNvSpPr>
            <a:spLocks noGrp="1"/>
          </p:cNvSpPr>
          <p:nvPr>
            <p:ph type="sldNum" sz="quarter" idx="11"/>
          </p:nvPr>
        </p:nvSpPr>
        <p:spPr/>
        <p:txBody>
          <a:bodyPr/>
          <a:lstStyle/>
          <a:p>
            <a:fld id="{FDCA9C79-A3EE-AF46-889E-891EB4850505}" type="slidenum">
              <a:rPr lang="de-DE" smtClean="0"/>
              <a:pPr/>
              <a:t>31</a:t>
            </a:fld>
            <a:endParaRPr lang="de-DE"/>
          </a:p>
        </p:txBody>
      </p:sp>
      <p:sp>
        <p:nvSpPr>
          <p:cNvPr id="6" name="Rechteck 5">
            <a:extLst>
              <a:ext uri="{FF2B5EF4-FFF2-40B4-BE49-F238E27FC236}">
                <a16:creationId xmlns:a16="http://schemas.microsoft.com/office/drawing/2014/main" id="{B5BA81A3-C2EE-4FD4-AB38-5D85E601D8E9}"/>
              </a:ext>
            </a:extLst>
          </p:cNvPr>
          <p:cNvSpPr/>
          <p:nvPr/>
        </p:nvSpPr>
        <p:spPr>
          <a:xfrm>
            <a:off x="457202" y="1394019"/>
            <a:ext cx="8561959" cy="523220"/>
          </a:xfrm>
          <a:prstGeom prst="rect">
            <a:avLst/>
          </a:prstGeom>
        </p:spPr>
        <p:txBody>
          <a:bodyPr wrap="none">
            <a:spAutoFit/>
          </a:bodyPr>
          <a:lstStyle/>
          <a:p>
            <a:r>
              <a:rPr lang="de-DE" sz="2800" b="1" dirty="0">
                <a:latin typeface="Roboto Slab Regular" pitchFamily="2" charset="0"/>
                <a:ea typeface="Roboto Slab Regular" pitchFamily="2" charset="0"/>
              </a:rPr>
              <a:t>Vorteile für Unternehmen und Mitarbeiter*innen</a:t>
            </a:r>
          </a:p>
        </p:txBody>
      </p:sp>
      <p:sp>
        <p:nvSpPr>
          <p:cNvPr id="7" name="Inhaltsplatzhalter 4">
            <a:extLst>
              <a:ext uri="{FF2B5EF4-FFF2-40B4-BE49-F238E27FC236}">
                <a16:creationId xmlns:a16="http://schemas.microsoft.com/office/drawing/2014/main" id="{20A4E4A7-3855-4D76-87F8-CBB0CFB595D7}"/>
              </a:ext>
            </a:extLst>
          </p:cNvPr>
          <p:cNvSpPr>
            <a:spLocks noGrp="1"/>
          </p:cNvSpPr>
          <p:nvPr>
            <p:ph sz="quarter" idx="13"/>
          </p:nvPr>
        </p:nvSpPr>
        <p:spPr>
          <a:xfrm>
            <a:off x="467544" y="2132856"/>
            <a:ext cx="6180682" cy="4432300"/>
          </a:xfrm>
        </p:spPr>
        <p:txBody>
          <a:bodyPr>
            <a:noAutofit/>
          </a:bodyPr>
          <a:lstStyle/>
          <a:p>
            <a:pPr marL="342000" indent="-342000">
              <a:buFont typeface="Arial" pitchFamily="34" charset="0"/>
              <a:buChar char="•"/>
            </a:pPr>
            <a:r>
              <a:rPr lang="de-DE" sz="2400" dirty="0"/>
              <a:t>Geringere </a:t>
            </a:r>
            <a:r>
              <a:rPr lang="de-DE" sz="2400" b="1" dirty="0"/>
              <a:t>betrieblichen Mobilitätskosten</a:t>
            </a:r>
          </a:p>
          <a:p>
            <a:pPr marL="342000" indent="-342000">
              <a:buFont typeface="Arial" pitchFamily="34" charset="0"/>
              <a:buChar char="•"/>
            </a:pPr>
            <a:r>
              <a:rPr lang="de-DE" sz="2400" dirty="0"/>
              <a:t>Weniger </a:t>
            </a:r>
            <a:r>
              <a:rPr lang="de-DE" sz="2400" b="1" dirty="0"/>
              <a:t>Stellplatzbedarf</a:t>
            </a:r>
            <a:r>
              <a:rPr lang="de-DE" sz="2400" dirty="0"/>
              <a:t>/</a:t>
            </a:r>
            <a:r>
              <a:rPr lang="de-DE" sz="2400" b="1" dirty="0"/>
              <a:t>Parkraum-engpässe</a:t>
            </a:r>
          </a:p>
          <a:p>
            <a:pPr marL="342000" indent="-342000">
              <a:buFont typeface="Arial" pitchFamily="34" charset="0"/>
              <a:buChar char="•"/>
            </a:pPr>
            <a:r>
              <a:rPr lang="de-DE" sz="2400" dirty="0"/>
              <a:t>Bessere</a:t>
            </a:r>
            <a:r>
              <a:rPr lang="de-DE" sz="2400" b="1" dirty="0"/>
              <a:t> Erreichbarkeit</a:t>
            </a:r>
            <a:endParaRPr lang="de-DE" sz="2400" dirty="0"/>
          </a:p>
          <a:p>
            <a:pPr marL="342000" indent="-342000">
              <a:buFont typeface="Arial" pitchFamily="34" charset="0"/>
              <a:buChar char="•"/>
            </a:pPr>
            <a:r>
              <a:rPr lang="de-DE" sz="2400" b="1" dirty="0"/>
              <a:t>Gesundheit, Motivation und Zufriedenheit</a:t>
            </a:r>
            <a:r>
              <a:rPr lang="de-DE" sz="2400" dirty="0"/>
              <a:t> der Mitarbeiter/-innen erhöht sich</a:t>
            </a:r>
          </a:p>
          <a:p>
            <a:pPr marL="342000" indent="-342000">
              <a:buFont typeface="Arial" pitchFamily="34" charset="0"/>
              <a:buChar char="•"/>
            </a:pPr>
            <a:r>
              <a:rPr lang="de-DE" sz="2400" dirty="0"/>
              <a:t>Geringeres </a:t>
            </a:r>
            <a:r>
              <a:rPr lang="de-DE" sz="2400" b="1" dirty="0"/>
              <a:t>PKW-Verkehrsaufkommen</a:t>
            </a:r>
          </a:p>
          <a:p>
            <a:pPr marL="342000" indent="-342000">
              <a:buFont typeface="Arial" pitchFamily="34" charset="0"/>
              <a:buChar char="•"/>
            </a:pPr>
            <a:r>
              <a:rPr lang="de-DE" sz="2400" b="1" dirty="0"/>
              <a:t>Geringere Umweltbelastung </a:t>
            </a:r>
            <a:br>
              <a:rPr lang="de-DE" sz="2400" b="1" dirty="0"/>
            </a:br>
            <a:endParaRPr lang="de-DE" sz="2400" b="1" dirty="0"/>
          </a:p>
        </p:txBody>
      </p:sp>
      <p:sp>
        <p:nvSpPr>
          <p:cNvPr id="9" name="Textplatzhalter 8">
            <a:extLst>
              <a:ext uri="{FF2B5EF4-FFF2-40B4-BE49-F238E27FC236}">
                <a16:creationId xmlns:a16="http://schemas.microsoft.com/office/drawing/2014/main" id="{BC899D8C-706C-47F7-A74E-8A309BDAA1C0}"/>
              </a:ext>
            </a:extLst>
          </p:cNvPr>
          <p:cNvSpPr txBox="1">
            <a:spLocks/>
          </p:cNvSpPr>
          <p:nvPr/>
        </p:nvSpPr>
        <p:spPr>
          <a:xfrm>
            <a:off x="175028" y="6230625"/>
            <a:ext cx="2447925" cy="252413"/>
          </a:xfrm>
          <a:prstGeom prst="rect">
            <a:avLst/>
          </a:prstGeom>
        </p:spPr>
        <p:txBody>
          <a:bodyPr/>
          <a:lstStyle>
            <a:lvl1pPr marL="0" indent="0" algn="l" defTabSz="457200" rtl="0" eaLnBrk="1" latinLnBrk="0" hangingPunct="1">
              <a:spcBef>
                <a:spcPct val="20000"/>
              </a:spcBef>
              <a:buFontTx/>
              <a:buNone/>
              <a:defRPr sz="2000" kern="1200">
                <a:solidFill>
                  <a:srgbClr val="AEC905"/>
                </a:solidFill>
                <a:latin typeface="Roboto"/>
                <a:ea typeface="+mn-ea"/>
                <a:cs typeface="Roboto"/>
              </a:defRPr>
            </a:lvl1pPr>
            <a:lvl2pPr marL="1440000" indent="-457200" algn="l" defTabSz="457200" rtl="0" eaLnBrk="1" latinLnBrk="0" hangingPunct="1">
              <a:spcBef>
                <a:spcPts val="600"/>
              </a:spcBef>
              <a:buSzPct val="100000"/>
              <a:buFontTx/>
              <a:buBlip>
                <a:blip r:embed="rId3"/>
              </a:buBlip>
              <a:defRPr sz="1800" kern="1200">
                <a:solidFill>
                  <a:srgbClr val="AEC905"/>
                </a:solidFill>
                <a:latin typeface="+mn-lt"/>
                <a:ea typeface="+mn-ea"/>
                <a:cs typeface="+mn-cs"/>
              </a:defRPr>
            </a:lvl2pPr>
            <a:lvl3pPr marL="1440000" indent="-457200" algn="l" defTabSz="457200" rtl="0" eaLnBrk="1" latinLnBrk="0" hangingPunct="1">
              <a:spcBef>
                <a:spcPts val="600"/>
              </a:spcBef>
              <a:buSzPct val="100000"/>
              <a:buFontTx/>
              <a:buBlip>
                <a:blip r:embed="rId3"/>
              </a:buBlip>
              <a:defRPr sz="1600" kern="1200">
                <a:solidFill>
                  <a:srgbClr val="AEC905"/>
                </a:solidFill>
                <a:latin typeface="+mn-lt"/>
                <a:ea typeface="+mn-ea"/>
                <a:cs typeface="+mn-cs"/>
              </a:defRPr>
            </a:lvl3pPr>
            <a:lvl4pPr marL="1440000" indent="-457200" algn="l" defTabSz="457200" rtl="0" eaLnBrk="1" latinLnBrk="0" hangingPunct="1">
              <a:spcBef>
                <a:spcPts val="600"/>
              </a:spcBef>
              <a:buFontTx/>
              <a:buBlip>
                <a:blip r:embed="rId3"/>
              </a:buBlip>
              <a:defRPr sz="1200" kern="1200">
                <a:solidFill>
                  <a:srgbClr val="AEC905"/>
                </a:solidFill>
                <a:latin typeface="+mn-lt"/>
                <a:ea typeface="+mn-ea"/>
                <a:cs typeface="+mn-cs"/>
              </a:defRPr>
            </a:lvl4pPr>
            <a:lvl5pPr marL="2057400" indent="-228600" algn="l" defTabSz="457200" rtl="0" eaLnBrk="1" latinLnBrk="0" hangingPunct="1">
              <a:spcBef>
                <a:spcPct val="20000"/>
              </a:spcBef>
              <a:buSzPct val="100000"/>
              <a:buFontTx/>
              <a:buBlip>
                <a:blip r:embed="rId3"/>
              </a:buBlip>
              <a:defRPr sz="1050" kern="1200">
                <a:solidFill>
                  <a:srgbClr val="AEC90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sz="1200">
                <a:solidFill>
                  <a:schemeClr val="tx2"/>
                </a:solidFill>
              </a:rPr>
              <a:t>Quelle: IVM 2014</a:t>
            </a:r>
            <a:endParaRPr lang="de-DE" sz="1200" dirty="0">
              <a:solidFill>
                <a:schemeClr val="tx2"/>
              </a:solidFill>
            </a:endParaRPr>
          </a:p>
        </p:txBody>
      </p:sp>
      <p:pic>
        <p:nvPicPr>
          <p:cNvPr id="10" name="Picture 2">
            <a:extLst>
              <a:ext uri="{FF2B5EF4-FFF2-40B4-BE49-F238E27FC236}">
                <a16:creationId xmlns:a16="http://schemas.microsoft.com/office/drawing/2014/main" id="{8BD8ECA5-185A-43E3-8D10-2F9BFCAFC450}"/>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467588" y="2067368"/>
            <a:ext cx="1208868" cy="3651317"/>
          </a:xfrm>
          <a:prstGeom prst="rect">
            <a:avLst/>
          </a:prstGeom>
          <a:noFill/>
          <a:ln w="9525">
            <a:noFill/>
            <a:miter lim="800000"/>
            <a:headEnd/>
            <a:tailEnd/>
          </a:ln>
        </p:spPr>
      </p:pic>
    </p:spTree>
    <p:extLst>
      <p:ext uri="{BB962C8B-B14F-4D97-AF65-F5344CB8AC3E}">
        <p14:creationId xmlns:p14="http://schemas.microsoft.com/office/powerpoint/2010/main" val="33683899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platzhalter 9">
            <a:extLst>
              <a:ext uri="{FF2B5EF4-FFF2-40B4-BE49-F238E27FC236}">
                <a16:creationId xmlns:a16="http://schemas.microsoft.com/office/drawing/2014/main" id="{4FB1AE2E-352D-4FBD-B112-A9D628718E96}"/>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sp>
        <p:nvSpPr>
          <p:cNvPr id="2" name="Datumsplatzhalter 1">
            <a:extLst>
              <a:ext uri="{FF2B5EF4-FFF2-40B4-BE49-F238E27FC236}">
                <a16:creationId xmlns:a16="http://schemas.microsoft.com/office/drawing/2014/main" id="{97B835ED-675A-4DBE-B7AE-B87E4B477B3F}"/>
              </a:ext>
            </a:extLst>
          </p:cNvPr>
          <p:cNvSpPr>
            <a:spLocks noGrp="1"/>
          </p:cNvSpPr>
          <p:nvPr>
            <p:ph type="dt" sz="half" idx="10"/>
          </p:nvPr>
        </p:nvSpPr>
        <p:spPr/>
        <p:txBody>
          <a:bodyPr/>
          <a:lstStyle/>
          <a:p>
            <a:fld id="{6BF801AB-B6F9-41C9-B03A-9D329BF44E9F}" type="datetime1">
              <a:rPr lang="de-DE" smtClean="0"/>
              <a:t>03.11.2023</a:t>
            </a:fld>
            <a:endParaRPr lang="de-DE" dirty="0"/>
          </a:p>
        </p:txBody>
      </p:sp>
      <p:sp>
        <p:nvSpPr>
          <p:cNvPr id="3" name="Foliennummernplatzhalter 2">
            <a:extLst>
              <a:ext uri="{FF2B5EF4-FFF2-40B4-BE49-F238E27FC236}">
                <a16:creationId xmlns:a16="http://schemas.microsoft.com/office/drawing/2014/main" id="{75DF8EDC-C87C-4E51-8968-80608BBCCF4E}"/>
              </a:ext>
            </a:extLst>
          </p:cNvPr>
          <p:cNvSpPr>
            <a:spLocks noGrp="1"/>
          </p:cNvSpPr>
          <p:nvPr>
            <p:ph type="sldNum" sz="quarter" idx="12"/>
          </p:nvPr>
        </p:nvSpPr>
        <p:spPr/>
        <p:txBody>
          <a:bodyPr/>
          <a:lstStyle/>
          <a:p>
            <a:fld id="{FDCA9C79-A3EE-AF46-889E-891EB4850505}" type="slidenum">
              <a:rPr lang="de-DE" smtClean="0"/>
              <a:pPr/>
              <a:t>32</a:t>
            </a:fld>
            <a:endParaRPr lang="de-DE"/>
          </a:p>
        </p:txBody>
      </p:sp>
      <p:sp>
        <p:nvSpPr>
          <p:cNvPr id="5" name="Titel 4">
            <a:extLst>
              <a:ext uri="{FF2B5EF4-FFF2-40B4-BE49-F238E27FC236}">
                <a16:creationId xmlns:a16="http://schemas.microsoft.com/office/drawing/2014/main" id="{19803FBE-E7E9-44ED-9F55-839625C57652}"/>
              </a:ext>
            </a:extLst>
          </p:cNvPr>
          <p:cNvSpPr>
            <a:spLocks noGrp="1"/>
          </p:cNvSpPr>
          <p:nvPr>
            <p:ph type="title"/>
          </p:nvPr>
        </p:nvSpPr>
        <p:spPr/>
        <p:txBody>
          <a:bodyPr/>
          <a:lstStyle/>
          <a:p>
            <a:r>
              <a:rPr lang="de-DE" b="1" dirty="0">
                <a:solidFill>
                  <a:schemeClr val="tx1"/>
                </a:solidFill>
              </a:rPr>
              <a:t>Was können wir machen?</a:t>
            </a:r>
          </a:p>
        </p:txBody>
      </p:sp>
    </p:spTree>
    <p:extLst>
      <p:ext uri="{BB962C8B-B14F-4D97-AF65-F5344CB8AC3E}">
        <p14:creationId xmlns:p14="http://schemas.microsoft.com/office/powerpoint/2010/main" val="668152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C4269EAB-B617-418F-B482-543517349F19}"/>
              </a:ext>
            </a:extLst>
          </p:cNvPr>
          <p:cNvSpPr>
            <a:spLocks noGrp="1"/>
          </p:cNvSpPr>
          <p:nvPr>
            <p:ph type="dt" sz="half" idx="10"/>
          </p:nvPr>
        </p:nvSpPr>
        <p:spPr/>
        <p:txBody>
          <a:bodyPr/>
          <a:lstStyle/>
          <a:p>
            <a:fld id="{F546FD15-36FF-4867-82FC-ED3944D0853C}" type="datetime1">
              <a:rPr lang="de-DE" smtClean="0"/>
              <a:t>03.11.2023</a:t>
            </a:fld>
            <a:endParaRPr lang="de-DE"/>
          </a:p>
        </p:txBody>
      </p:sp>
      <p:sp>
        <p:nvSpPr>
          <p:cNvPr id="4" name="Foliennummernplatzhalter 3">
            <a:extLst>
              <a:ext uri="{FF2B5EF4-FFF2-40B4-BE49-F238E27FC236}">
                <a16:creationId xmlns:a16="http://schemas.microsoft.com/office/drawing/2014/main" id="{EBA908FC-4C2D-4CA7-9733-CDE0473955EC}"/>
              </a:ext>
            </a:extLst>
          </p:cNvPr>
          <p:cNvSpPr>
            <a:spLocks noGrp="1"/>
          </p:cNvSpPr>
          <p:nvPr>
            <p:ph type="sldNum" sz="quarter" idx="11"/>
          </p:nvPr>
        </p:nvSpPr>
        <p:spPr/>
        <p:txBody>
          <a:bodyPr/>
          <a:lstStyle/>
          <a:p>
            <a:fld id="{FDCA9C79-A3EE-AF46-889E-891EB4850505}" type="slidenum">
              <a:rPr lang="de-DE" smtClean="0"/>
              <a:pPr/>
              <a:t>33</a:t>
            </a:fld>
            <a:endParaRPr lang="de-DE"/>
          </a:p>
        </p:txBody>
      </p:sp>
      <p:sp>
        <p:nvSpPr>
          <p:cNvPr id="6" name="Rechteck 5">
            <a:extLst>
              <a:ext uri="{FF2B5EF4-FFF2-40B4-BE49-F238E27FC236}">
                <a16:creationId xmlns:a16="http://schemas.microsoft.com/office/drawing/2014/main" id="{B5BA81A3-C2EE-4FD4-AB38-5D85E601D8E9}"/>
              </a:ext>
            </a:extLst>
          </p:cNvPr>
          <p:cNvSpPr/>
          <p:nvPr/>
        </p:nvSpPr>
        <p:spPr>
          <a:xfrm>
            <a:off x="457200" y="1394019"/>
            <a:ext cx="7757252" cy="523220"/>
          </a:xfrm>
          <a:prstGeom prst="rect">
            <a:avLst/>
          </a:prstGeom>
        </p:spPr>
        <p:txBody>
          <a:bodyPr wrap="none">
            <a:spAutoFit/>
          </a:bodyPr>
          <a:lstStyle/>
          <a:p>
            <a:r>
              <a:rPr lang="de-DE" sz="2800" b="1" dirty="0">
                <a:latin typeface="Roboto Slab Regular" pitchFamily="2" charset="0"/>
                <a:ea typeface="Roboto Slab Regular" pitchFamily="2" charset="0"/>
              </a:rPr>
              <a:t>Mögliche Handlungsfelder und Maßnahmen</a:t>
            </a:r>
          </a:p>
        </p:txBody>
      </p:sp>
      <p:sp>
        <p:nvSpPr>
          <p:cNvPr id="7" name="Inhaltsplatzhalter 4">
            <a:extLst>
              <a:ext uri="{FF2B5EF4-FFF2-40B4-BE49-F238E27FC236}">
                <a16:creationId xmlns:a16="http://schemas.microsoft.com/office/drawing/2014/main" id="{20A4E4A7-3855-4D76-87F8-CBB0CFB595D7}"/>
              </a:ext>
            </a:extLst>
          </p:cNvPr>
          <p:cNvSpPr>
            <a:spLocks noGrp="1"/>
          </p:cNvSpPr>
          <p:nvPr>
            <p:ph sz="quarter" idx="13"/>
          </p:nvPr>
        </p:nvSpPr>
        <p:spPr>
          <a:xfrm>
            <a:off x="467545" y="2132856"/>
            <a:ext cx="7016469" cy="4432300"/>
          </a:xfrm>
        </p:spPr>
        <p:txBody>
          <a:bodyPr>
            <a:noAutofit/>
          </a:bodyPr>
          <a:lstStyle/>
          <a:p>
            <a:pPr marL="342000" indent="-342000">
              <a:buFont typeface="Arial" pitchFamily="34" charset="0"/>
              <a:buChar char="•"/>
            </a:pPr>
            <a:r>
              <a:rPr lang="de-DE" sz="2400" dirty="0">
                <a:latin typeface="Roboto" panose="02000000000000000000" pitchFamily="2" charset="0"/>
                <a:ea typeface="Roboto" panose="02000000000000000000" pitchFamily="2" charset="0"/>
                <a:cs typeface="Roboto" panose="02000000000000000000" pitchFamily="2" charset="0"/>
              </a:rPr>
              <a:t>Stärkung des nicht motorisierten Verkehrs </a:t>
            </a:r>
          </a:p>
          <a:p>
            <a:pPr lvl="1"/>
            <a:r>
              <a:rPr lang="de-DE" sz="2200" dirty="0">
                <a:latin typeface="Roboto" panose="02000000000000000000" pitchFamily="2" charset="0"/>
                <a:ea typeface="Roboto" panose="02000000000000000000" pitchFamily="2" charset="0"/>
                <a:cs typeface="Roboto" panose="02000000000000000000" pitchFamily="2" charset="0"/>
              </a:rPr>
              <a:t>Abstellanlagen, Diensträder &amp; Jobtickets, Service (Westen, Helme…)</a:t>
            </a:r>
          </a:p>
          <a:p>
            <a:pPr marL="342000" indent="-342000">
              <a:buFont typeface="Arial" pitchFamily="34" charset="0"/>
              <a:buChar char="•"/>
            </a:pPr>
            <a:r>
              <a:rPr lang="de-DE" sz="2400" dirty="0">
                <a:latin typeface="Roboto" panose="02000000000000000000" pitchFamily="2" charset="0"/>
                <a:ea typeface="Roboto" panose="02000000000000000000" pitchFamily="2" charset="0"/>
                <a:cs typeface="Roboto" panose="02000000000000000000" pitchFamily="2" charset="0"/>
              </a:rPr>
              <a:t>Fuhrparkmanagement</a:t>
            </a:r>
          </a:p>
          <a:p>
            <a:pPr lvl="1"/>
            <a:r>
              <a:rPr lang="de-DE" sz="2200" dirty="0">
                <a:latin typeface="Roboto" panose="02000000000000000000" pitchFamily="2" charset="0"/>
                <a:ea typeface="Roboto" panose="02000000000000000000" pitchFamily="2" charset="0"/>
                <a:cs typeface="Roboto" panose="02000000000000000000" pitchFamily="2" charset="0"/>
              </a:rPr>
              <a:t>Shuttle-Service, Fahrgemeinschaften</a:t>
            </a:r>
          </a:p>
          <a:p>
            <a:pPr marL="342900" indent="-342900">
              <a:buFont typeface="Arial" panose="020B0604020202020204" pitchFamily="34" charset="0"/>
              <a:buChar char="•"/>
            </a:pPr>
            <a:r>
              <a:rPr lang="de-DE" sz="2400" dirty="0">
                <a:latin typeface="Roboto" panose="02000000000000000000" pitchFamily="2" charset="0"/>
                <a:ea typeface="Roboto" panose="02000000000000000000" pitchFamily="2" charset="0"/>
                <a:cs typeface="Roboto" panose="02000000000000000000" pitchFamily="2" charset="0"/>
              </a:rPr>
              <a:t>Optimierung von Dienstwegen</a:t>
            </a:r>
          </a:p>
          <a:p>
            <a:pPr lvl="1"/>
            <a:r>
              <a:rPr lang="de-DE" sz="2200" dirty="0">
                <a:latin typeface="Roboto" panose="02000000000000000000" pitchFamily="2" charset="0"/>
                <a:ea typeface="Roboto" panose="02000000000000000000" pitchFamily="2" charset="0"/>
                <a:cs typeface="Roboto" panose="02000000000000000000" pitchFamily="2" charset="0"/>
              </a:rPr>
              <a:t>Carsharing, Schicken statt bringen</a:t>
            </a:r>
          </a:p>
          <a:p>
            <a:pPr marL="342900" indent="-342900">
              <a:buFont typeface="Arial" panose="020B0604020202020204" pitchFamily="34" charset="0"/>
              <a:buChar char="•"/>
            </a:pPr>
            <a:r>
              <a:rPr lang="de-DE" sz="2400" dirty="0">
                <a:latin typeface="Roboto" panose="02000000000000000000" pitchFamily="2" charset="0"/>
                <a:ea typeface="Roboto" panose="02000000000000000000" pitchFamily="2" charset="0"/>
                <a:cs typeface="Roboto" panose="02000000000000000000" pitchFamily="2" charset="0"/>
              </a:rPr>
              <a:t>Kommunikation über Angebote</a:t>
            </a:r>
          </a:p>
          <a:p>
            <a:pPr lvl="1"/>
            <a:r>
              <a:rPr lang="de-DE" sz="2000" dirty="0">
                <a:latin typeface="Roboto" panose="02000000000000000000" pitchFamily="2" charset="0"/>
                <a:ea typeface="Roboto" panose="02000000000000000000" pitchFamily="2" charset="0"/>
                <a:cs typeface="Roboto" panose="02000000000000000000" pitchFamily="2" charset="0"/>
              </a:rPr>
              <a:t>Fahrplaninformationen, Mobilitätsaktionstage, Beratungen, Testwochen von E-Rädern</a:t>
            </a:r>
          </a:p>
          <a:p>
            <a:pPr marL="342000" indent="-342000">
              <a:buFont typeface="Arial" pitchFamily="34" charset="0"/>
              <a:buChar char="•"/>
            </a:pPr>
            <a:r>
              <a:rPr lang="de-DE" sz="2400" dirty="0"/>
              <a:t>Anreize schaffen</a:t>
            </a:r>
          </a:p>
          <a:p>
            <a:endParaRPr lang="de-DE" sz="2400" b="1" dirty="0"/>
          </a:p>
        </p:txBody>
      </p:sp>
    </p:spTree>
    <p:extLst>
      <p:ext uri="{BB962C8B-B14F-4D97-AF65-F5344CB8AC3E}">
        <p14:creationId xmlns:p14="http://schemas.microsoft.com/office/powerpoint/2010/main" val="959409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E7752A-61B5-4E1D-844B-B53897A09A5A}"/>
              </a:ext>
            </a:extLst>
          </p:cNvPr>
          <p:cNvSpPr>
            <a:spLocks noGrp="1"/>
          </p:cNvSpPr>
          <p:nvPr>
            <p:ph type="title"/>
          </p:nvPr>
        </p:nvSpPr>
        <p:spPr/>
        <p:txBody>
          <a:bodyPr/>
          <a:lstStyle/>
          <a:p>
            <a:r>
              <a:rPr lang="de-DE" dirty="0">
                <a:solidFill>
                  <a:schemeClr val="tx1"/>
                </a:solidFill>
              </a:rPr>
              <a:t>Praxisbeispiele machen es vor – wir machen es nach!</a:t>
            </a:r>
          </a:p>
        </p:txBody>
      </p:sp>
      <p:sp>
        <p:nvSpPr>
          <p:cNvPr id="3" name="Datumsplatzhalter 2">
            <a:extLst>
              <a:ext uri="{FF2B5EF4-FFF2-40B4-BE49-F238E27FC236}">
                <a16:creationId xmlns:a16="http://schemas.microsoft.com/office/drawing/2014/main" id="{87727B34-E7E0-4857-B79B-E943CA295E00}"/>
              </a:ext>
            </a:extLst>
          </p:cNvPr>
          <p:cNvSpPr>
            <a:spLocks noGrp="1"/>
          </p:cNvSpPr>
          <p:nvPr>
            <p:ph type="dt" sz="half" idx="10"/>
          </p:nvPr>
        </p:nvSpPr>
        <p:spPr/>
        <p:txBody>
          <a:bodyPr/>
          <a:lstStyle/>
          <a:p>
            <a:fld id="{F546FD15-36FF-4867-82FC-ED3944D0853C}" type="datetime1">
              <a:rPr lang="de-DE" smtClean="0"/>
              <a:t>03.11.2023</a:t>
            </a:fld>
            <a:endParaRPr lang="de-DE"/>
          </a:p>
        </p:txBody>
      </p:sp>
      <p:sp>
        <p:nvSpPr>
          <p:cNvPr id="4" name="Foliennummernplatzhalter 3">
            <a:extLst>
              <a:ext uri="{FF2B5EF4-FFF2-40B4-BE49-F238E27FC236}">
                <a16:creationId xmlns:a16="http://schemas.microsoft.com/office/drawing/2014/main" id="{59C60C26-5684-48CB-8F08-40173EB691E7}"/>
              </a:ext>
            </a:extLst>
          </p:cNvPr>
          <p:cNvSpPr>
            <a:spLocks noGrp="1"/>
          </p:cNvSpPr>
          <p:nvPr>
            <p:ph type="sldNum" sz="quarter" idx="12"/>
          </p:nvPr>
        </p:nvSpPr>
        <p:spPr/>
        <p:txBody>
          <a:bodyPr/>
          <a:lstStyle/>
          <a:p>
            <a:fld id="{FDCA9C79-A3EE-AF46-889E-891EB4850505}" type="slidenum">
              <a:rPr lang="de-DE" smtClean="0"/>
              <a:pPr/>
              <a:t>34</a:t>
            </a:fld>
            <a:endParaRPr lang="de-DE"/>
          </a:p>
        </p:txBody>
      </p:sp>
      <p:pic>
        <p:nvPicPr>
          <p:cNvPr id="7" name="Grafik 6">
            <a:extLst>
              <a:ext uri="{FF2B5EF4-FFF2-40B4-BE49-F238E27FC236}">
                <a16:creationId xmlns:a16="http://schemas.microsoft.com/office/drawing/2014/main" id="{F50E1321-F042-401F-9559-36B193DAEC7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7278" y="2885622"/>
            <a:ext cx="3072384" cy="1920240"/>
          </a:xfrm>
          <a:prstGeom prst="rect">
            <a:avLst/>
          </a:prstGeom>
        </p:spPr>
      </p:pic>
      <p:pic>
        <p:nvPicPr>
          <p:cNvPr id="12" name="Grafik 11">
            <a:extLst>
              <a:ext uri="{FF2B5EF4-FFF2-40B4-BE49-F238E27FC236}">
                <a16:creationId xmlns:a16="http://schemas.microsoft.com/office/drawing/2014/main" id="{C5FCEB80-0B41-4C80-947A-71AA8A1B287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71501" y="4650428"/>
            <a:ext cx="2314575" cy="1569399"/>
          </a:xfrm>
          <a:prstGeom prst="rect">
            <a:avLst/>
          </a:prstGeom>
        </p:spPr>
      </p:pic>
      <p:pic>
        <p:nvPicPr>
          <p:cNvPr id="10" name="Grafik 9">
            <a:extLst>
              <a:ext uri="{FF2B5EF4-FFF2-40B4-BE49-F238E27FC236}">
                <a16:creationId xmlns:a16="http://schemas.microsoft.com/office/drawing/2014/main" id="{D52914CA-27EB-4B21-928F-6BAD76ECC7D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695575" y="3408030"/>
            <a:ext cx="1611564" cy="966987"/>
          </a:xfrm>
          <a:prstGeom prst="rect">
            <a:avLst/>
          </a:prstGeom>
        </p:spPr>
      </p:pic>
      <p:pic>
        <p:nvPicPr>
          <p:cNvPr id="14" name="Grafik 13">
            <a:extLst>
              <a:ext uri="{FF2B5EF4-FFF2-40B4-BE49-F238E27FC236}">
                <a16:creationId xmlns:a16="http://schemas.microsoft.com/office/drawing/2014/main" id="{08CEAF71-91EB-46BA-A0F9-C76BF67A17A7}"/>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775442" y="4327234"/>
            <a:ext cx="2250778" cy="1428863"/>
          </a:xfrm>
          <a:prstGeom prst="rect">
            <a:avLst/>
          </a:prstGeom>
        </p:spPr>
      </p:pic>
      <p:pic>
        <p:nvPicPr>
          <p:cNvPr id="17" name="Grafik 16">
            <a:extLst>
              <a:ext uri="{FF2B5EF4-FFF2-40B4-BE49-F238E27FC236}">
                <a16:creationId xmlns:a16="http://schemas.microsoft.com/office/drawing/2014/main" id="{8453154E-969F-46A6-AB53-E0061E3864C0}"/>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387006" y="3393288"/>
            <a:ext cx="2619450" cy="1428863"/>
          </a:xfrm>
          <a:prstGeom prst="rect">
            <a:avLst/>
          </a:prstGeom>
        </p:spPr>
      </p:pic>
      <p:pic>
        <p:nvPicPr>
          <p:cNvPr id="19" name="Grafik 18">
            <a:extLst>
              <a:ext uri="{FF2B5EF4-FFF2-40B4-BE49-F238E27FC236}">
                <a16:creationId xmlns:a16="http://schemas.microsoft.com/office/drawing/2014/main" id="{E04E14A4-82D4-44B9-90AD-42F0A426D862}"/>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986116" y="2213165"/>
            <a:ext cx="2144408" cy="2020536"/>
          </a:xfrm>
          <a:prstGeom prst="rect">
            <a:avLst/>
          </a:prstGeom>
        </p:spPr>
      </p:pic>
    </p:spTree>
    <p:extLst>
      <p:ext uri="{BB962C8B-B14F-4D97-AF65-F5344CB8AC3E}">
        <p14:creationId xmlns:p14="http://schemas.microsoft.com/office/powerpoint/2010/main" val="6371208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fik 22">
            <a:extLst>
              <a:ext uri="{FF2B5EF4-FFF2-40B4-BE49-F238E27FC236}">
                <a16:creationId xmlns:a16="http://schemas.microsoft.com/office/drawing/2014/main" id="{0DE7DC23-04F7-4395-B327-0B0BDEFD005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7134" y="2823497"/>
            <a:ext cx="6133166" cy="3805905"/>
          </a:xfrm>
          <a:prstGeom prst="rect">
            <a:avLst/>
          </a:prstGeom>
        </p:spPr>
      </p:pic>
      <p:sp>
        <p:nvSpPr>
          <p:cNvPr id="2" name="Title 1"/>
          <p:cNvSpPr>
            <a:spLocks noGrp="1"/>
          </p:cNvSpPr>
          <p:nvPr>
            <p:ph type="title"/>
          </p:nvPr>
        </p:nvSpPr>
        <p:spPr/>
        <p:txBody>
          <a:bodyPr>
            <a:normAutofit/>
          </a:bodyPr>
          <a:lstStyle/>
          <a:p>
            <a:r>
              <a:rPr lang="de-DE" b="1" dirty="0">
                <a:solidFill>
                  <a:schemeClr val="tx1"/>
                </a:solidFill>
              </a:rPr>
              <a:t>Selbsthilfe-Fahrradwerkstatt</a:t>
            </a:r>
          </a:p>
        </p:txBody>
      </p:sp>
      <p:sp>
        <p:nvSpPr>
          <p:cNvPr id="3" name="Date Placeholder 2"/>
          <p:cNvSpPr>
            <a:spLocks noGrp="1"/>
          </p:cNvSpPr>
          <p:nvPr>
            <p:ph type="dt" sz="half" idx="10"/>
          </p:nvPr>
        </p:nvSpPr>
        <p:spPr/>
        <p:txBody>
          <a:bodyPr/>
          <a:lstStyle/>
          <a:p>
            <a:fld id="{E3E0DB89-F9CA-46C9-8132-86A89E7CAFE0}" type="datetime1">
              <a:rPr lang="de-DE" smtClean="0"/>
              <a:t>03.11.2023</a:t>
            </a:fld>
            <a:endParaRPr lang="de-DE" dirty="0"/>
          </a:p>
        </p:txBody>
      </p:sp>
      <p:sp>
        <p:nvSpPr>
          <p:cNvPr id="4" name="Slide Number Placeholder 3"/>
          <p:cNvSpPr>
            <a:spLocks noGrp="1"/>
          </p:cNvSpPr>
          <p:nvPr>
            <p:ph type="sldNum" sz="quarter" idx="12"/>
          </p:nvPr>
        </p:nvSpPr>
        <p:spPr/>
        <p:txBody>
          <a:bodyPr/>
          <a:lstStyle/>
          <a:p>
            <a:fld id="{FDCA9C79-A3EE-AF46-889E-891EB4850505}" type="slidenum">
              <a:rPr lang="de-DE" smtClean="0"/>
              <a:pPr/>
              <a:t>35</a:t>
            </a:fld>
            <a:endParaRPr lang="de-DE" dirty="0"/>
          </a:p>
        </p:txBody>
      </p:sp>
      <p:sp>
        <p:nvSpPr>
          <p:cNvPr id="24" name="Sprechblase: oval 23">
            <a:extLst>
              <a:ext uri="{FF2B5EF4-FFF2-40B4-BE49-F238E27FC236}">
                <a16:creationId xmlns:a16="http://schemas.microsoft.com/office/drawing/2014/main" id="{2FAAEEB5-9A42-46F6-98F6-348B52126C05}"/>
              </a:ext>
            </a:extLst>
          </p:cNvPr>
          <p:cNvSpPr/>
          <p:nvPr/>
        </p:nvSpPr>
        <p:spPr>
          <a:xfrm>
            <a:off x="5448300" y="2053884"/>
            <a:ext cx="3428414" cy="2861017"/>
          </a:xfrm>
          <a:prstGeom prst="wedgeEllipseCallout">
            <a:avLst>
              <a:gd name="adj1" fmla="val -50328"/>
              <a:gd name="adj2" fmla="val 51172"/>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a:ln w="0"/>
                <a:solidFill>
                  <a:schemeClr val="tx1"/>
                </a:solidFill>
              </a:rPr>
              <a:t>Reifen platt, Rad verzogen, Kette rostig? Eine Fahrradwerkstatt auf dem Gelände kommt dann genau richtig!</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90DF51-6420-46A9-99F2-EB030B44F581}"/>
              </a:ext>
            </a:extLst>
          </p:cNvPr>
          <p:cNvSpPr>
            <a:spLocks noGrp="1"/>
          </p:cNvSpPr>
          <p:nvPr>
            <p:ph type="title"/>
          </p:nvPr>
        </p:nvSpPr>
        <p:spPr/>
        <p:txBody>
          <a:bodyPr/>
          <a:lstStyle/>
          <a:p>
            <a:r>
              <a:rPr lang="de-DE" b="1" dirty="0">
                <a:solidFill>
                  <a:schemeClr val="tx1"/>
                </a:solidFill>
              </a:rPr>
              <a:t>Selbsthilfe-Fahrradwerkstatt</a:t>
            </a:r>
            <a:endParaRPr lang="de-DE" dirty="0"/>
          </a:p>
        </p:txBody>
      </p:sp>
      <p:sp>
        <p:nvSpPr>
          <p:cNvPr id="3" name="Datumsplatzhalter 2">
            <a:extLst>
              <a:ext uri="{FF2B5EF4-FFF2-40B4-BE49-F238E27FC236}">
                <a16:creationId xmlns:a16="http://schemas.microsoft.com/office/drawing/2014/main" id="{6E459064-54BC-4B4D-AA9D-7CF9B9019202}"/>
              </a:ext>
            </a:extLst>
          </p:cNvPr>
          <p:cNvSpPr>
            <a:spLocks noGrp="1"/>
          </p:cNvSpPr>
          <p:nvPr>
            <p:ph type="dt" sz="half" idx="10"/>
          </p:nvPr>
        </p:nvSpPr>
        <p:spPr/>
        <p:txBody>
          <a:bodyPr/>
          <a:lstStyle/>
          <a:p>
            <a:fld id="{F546FD15-36FF-4867-82FC-ED3944D0853C}" type="datetime1">
              <a:rPr lang="de-DE" smtClean="0"/>
              <a:t>03.11.2023</a:t>
            </a:fld>
            <a:endParaRPr lang="de-DE"/>
          </a:p>
        </p:txBody>
      </p:sp>
      <p:sp>
        <p:nvSpPr>
          <p:cNvPr id="4" name="Foliennummernplatzhalter 3">
            <a:extLst>
              <a:ext uri="{FF2B5EF4-FFF2-40B4-BE49-F238E27FC236}">
                <a16:creationId xmlns:a16="http://schemas.microsoft.com/office/drawing/2014/main" id="{BAA922E3-1C49-4036-9C77-4FF9AB556F5D}"/>
              </a:ext>
            </a:extLst>
          </p:cNvPr>
          <p:cNvSpPr>
            <a:spLocks noGrp="1"/>
          </p:cNvSpPr>
          <p:nvPr>
            <p:ph type="sldNum" sz="quarter" idx="12"/>
          </p:nvPr>
        </p:nvSpPr>
        <p:spPr/>
        <p:txBody>
          <a:bodyPr/>
          <a:lstStyle/>
          <a:p>
            <a:fld id="{FDCA9C79-A3EE-AF46-889E-891EB4850505}" type="slidenum">
              <a:rPr lang="de-DE" smtClean="0"/>
              <a:pPr/>
              <a:t>36</a:t>
            </a:fld>
            <a:endParaRPr lang="de-DE"/>
          </a:p>
        </p:txBody>
      </p:sp>
      <p:sp>
        <p:nvSpPr>
          <p:cNvPr id="5" name="Inhaltsplatzhalter 4">
            <a:extLst>
              <a:ext uri="{FF2B5EF4-FFF2-40B4-BE49-F238E27FC236}">
                <a16:creationId xmlns:a16="http://schemas.microsoft.com/office/drawing/2014/main" id="{0683A570-C032-469D-B25F-9BCD222F3963}"/>
              </a:ext>
            </a:extLst>
          </p:cNvPr>
          <p:cNvSpPr>
            <a:spLocks noGrp="1"/>
          </p:cNvSpPr>
          <p:nvPr>
            <p:ph sz="quarter" idx="13"/>
          </p:nvPr>
        </p:nvSpPr>
        <p:spPr>
          <a:xfrm>
            <a:off x="447762" y="3086468"/>
            <a:ext cx="3791243" cy="2106515"/>
          </a:xfrm>
        </p:spPr>
        <p:txBody>
          <a:bodyPr>
            <a:normAutofit lnSpcReduction="10000"/>
          </a:bodyPr>
          <a:lstStyle/>
          <a:p>
            <a:pPr algn="just"/>
            <a:r>
              <a:rPr lang="de-DE" b="1" dirty="0">
                <a:solidFill>
                  <a:schemeClr val="tx1"/>
                </a:solidFill>
                <a:latin typeface="Roboto" panose="02000000000000000000" pitchFamily="2" charset="0"/>
                <a:ea typeface="Roboto" panose="02000000000000000000" pitchFamily="2" charset="0"/>
                <a:cs typeface="Roboto" panose="02000000000000000000" pitchFamily="2" charset="0"/>
              </a:rPr>
              <a:t>Was ist die Idee?</a:t>
            </a:r>
            <a:endParaRPr lang="de-DE" dirty="0">
              <a:latin typeface="Roboto" panose="02000000000000000000" pitchFamily="2" charset="0"/>
              <a:ea typeface="Roboto" panose="02000000000000000000" pitchFamily="2" charset="0"/>
              <a:cs typeface="Roboto" panose="02000000000000000000" pitchFamily="2" charset="0"/>
            </a:endParaRPr>
          </a:p>
          <a:p>
            <a:r>
              <a:rPr lang="de-DE" dirty="0"/>
              <a:t>Schüler*innen organisieren unter Anleitung von Lehrer*innen/Ausbilder*innen eine Fahrradwerkstatt. Sie lernen dadurch Hilfe zur Selbsthilfe</a:t>
            </a:r>
          </a:p>
        </p:txBody>
      </p:sp>
      <p:sp>
        <p:nvSpPr>
          <p:cNvPr id="6" name="Inhaltsplatzhalter 4">
            <a:extLst>
              <a:ext uri="{FF2B5EF4-FFF2-40B4-BE49-F238E27FC236}">
                <a16:creationId xmlns:a16="http://schemas.microsoft.com/office/drawing/2014/main" id="{24FCF83B-8D01-496E-A3A7-2B81CA001312}"/>
              </a:ext>
            </a:extLst>
          </p:cNvPr>
          <p:cNvSpPr txBox="1">
            <a:spLocks/>
          </p:cNvSpPr>
          <p:nvPr/>
        </p:nvSpPr>
        <p:spPr>
          <a:xfrm>
            <a:off x="4657578" y="3086466"/>
            <a:ext cx="4029222" cy="2505226"/>
          </a:xfrm>
          <a:prstGeom prst="rect">
            <a:avLst/>
          </a:prstGeom>
        </p:spPr>
        <p:txBody>
          <a:bodyPr vert="horz" lIns="91440" tIns="45720" rIns="91440" bIns="45720" rtlCol="0">
            <a:normAutofit/>
          </a:bodyPr>
          <a:lstStyle>
            <a:lvl1pPr marL="0" indent="0" algn="l" defTabSz="457200" rtl="0" eaLnBrk="1" latinLnBrk="0" hangingPunct="1">
              <a:spcBef>
                <a:spcPct val="20000"/>
              </a:spcBef>
              <a:buFontTx/>
              <a:buNone/>
              <a:defRPr sz="2000" kern="1200">
                <a:solidFill>
                  <a:schemeClr val="tx2"/>
                </a:solidFill>
                <a:latin typeface="Roboto"/>
                <a:ea typeface="+mn-ea"/>
                <a:cs typeface="Roboto"/>
              </a:defRPr>
            </a:lvl1pPr>
            <a:lvl2pPr marL="1440000" indent="-457200" algn="l" defTabSz="457200" rtl="0" eaLnBrk="1" latinLnBrk="0" hangingPunct="1">
              <a:spcBef>
                <a:spcPts val="600"/>
              </a:spcBef>
              <a:buSzPct val="100000"/>
              <a:buFontTx/>
              <a:buBlip>
                <a:blip r:embed="rId3"/>
              </a:buBlip>
              <a:defRPr sz="1800" kern="1200">
                <a:solidFill>
                  <a:schemeClr val="tx2"/>
                </a:solidFill>
                <a:latin typeface="+mn-lt"/>
                <a:ea typeface="+mn-ea"/>
                <a:cs typeface="+mn-cs"/>
              </a:defRPr>
            </a:lvl2pPr>
            <a:lvl3pPr marL="1440000" indent="-457200" algn="l" defTabSz="457200" rtl="0" eaLnBrk="1" latinLnBrk="0" hangingPunct="1">
              <a:spcBef>
                <a:spcPts val="600"/>
              </a:spcBef>
              <a:buSzPct val="100000"/>
              <a:buFontTx/>
              <a:buBlip>
                <a:blip r:embed="rId3"/>
              </a:buBlip>
              <a:defRPr sz="1600" kern="1200">
                <a:solidFill>
                  <a:schemeClr val="tx2"/>
                </a:solidFill>
                <a:latin typeface="+mn-lt"/>
                <a:ea typeface="+mn-ea"/>
                <a:cs typeface="+mn-cs"/>
              </a:defRPr>
            </a:lvl3pPr>
            <a:lvl4pPr marL="1440000" indent="-457200" algn="l" defTabSz="457200" rtl="0" eaLnBrk="1" latinLnBrk="0" hangingPunct="1">
              <a:spcBef>
                <a:spcPts val="600"/>
              </a:spcBef>
              <a:buFontTx/>
              <a:buBlip>
                <a:blip r:embed="rId3"/>
              </a:buBlip>
              <a:defRPr sz="1200" kern="1200">
                <a:solidFill>
                  <a:schemeClr val="tx2"/>
                </a:solidFill>
                <a:latin typeface="+mn-lt"/>
                <a:ea typeface="+mn-ea"/>
                <a:cs typeface="+mn-cs"/>
              </a:defRPr>
            </a:lvl4pPr>
            <a:lvl5pPr marL="2057400" indent="-228600" algn="l" defTabSz="457200" rtl="0" eaLnBrk="1" latinLnBrk="0" hangingPunct="1">
              <a:spcBef>
                <a:spcPct val="20000"/>
              </a:spcBef>
              <a:buSzPct val="100000"/>
              <a:buFontTx/>
              <a:buBlip>
                <a:blip r:embed="rId3"/>
              </a:buBlip>
              <a:defRPr sz="1050" kern="1200">
                <a:solidFill>
                  <a:srgbClr val="AEC90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r>
              <a:rPr lang="de-DE" b="1" dirty="0">
                <a:solidFill>
                  <a:schemeClr val="tx1"/>
                </a:solidFill>
                <a:latin typeface="Roboto" panose="02000000000000000000" pitchFamily="2" charset="0"/>
                <a:ea typeface="Roboto" panose="02000000000000000000" pitchFamily="2" charset="0"/>
                <a:cs typeface="Roboto" panose="02000000000000000000" pitchFamily="2" charset="0"/>
              </a:rPr>
              <a:t>Was wird benötigt?</a:t>
            </a:r>
            <a:endParaRPr lang="de-DE" dirty="0">
              <a:latin typeface="Roboto" panose="02000000000000000000" pitchFamily="2" charset="0"/>
              <a:ea typeface="Roboto" panose="02000000000000000000" pitchFamily="2" charset="0"/>
              <a:cs typeface="Roboto" panose="02000000000000000000" pitchFamily="2" charset="0"/>
            </a:endParaRPr>
          </a:p>
          <a:p>
            <a:pPr marL="342900" indent="-342900" algn="just">
              <a:buFont typeface="Wingdings" panose="05000000000000000000" pitchFamily="2" charset="2"/>
              <a:buChar char="ü"/>
            </a:pPr>
            <a:r>
              <a:rPr lang="de-DE" dirty="0">
                <a:latin typeface="Roboto" panose="02000000000000000000" pitchFamily="2" charset="0"/>
                <a:ea typeface="Roboto" panose="02000000000000000000" pitchFamily="2" charset="0"/>
                <a:cs typeface="Roboto" panose="02000000000000000000" pitchFamily="2" charset="0"/>
              </a:rPr>
              <a:t>Räume</a:t>
            </a:r>
          </a:p>
          <a:p>
            <a:pPr marL="342900" indent="-342900" algn="just">
              <a:buFont typeface="Wingdings" panose="05000000000000000000" pitchFamily="2" charset="2"/>
              <a:buChar char="ü"/>
            </a:pPr>
            <a:r>
              <a:rPr lang="de-DE" dirty="0">
                <a:latin typeface="Roboto" panose="02000000000000000000" pitchFamily="2" charset="0"/>
                <a:ea typeface="Roboto" panose="02000000000000000000" pitchFamily="2" charset="0"/>
                <a:cs typeface="Roboto" panose="02000000000000000000" pitchFamily="2" charset="0"/>
              </a:rPr>
              <a:t>Ersatzteile und Werkzeuge</a:t>
            </a:r>
          </a:p>
          <a:p>
            <a:pPr marL="342900" indent="-342900">
              <a:buFont typeface="Wingdings" panose="05000000000000000000" pitchFamily="2" charset="2"/>
              <a:buChar char="ü"/>
            </a:pPr>
            <a:r>
              <a:rPr lang="de-DE" dirty="0">
                <a:latin typeface="Roboto" panose="02000000000000000000" pitchFamily="2" charset="0"/>
                <a:ea typeface="Roboto" panose="02000000000000000000" pitchFamily="2" charset="0"/>
                <a:cs typeface="Roboto" panose="02000000000000000000" pitchFamily="2" charset="0"/>
              </a:rPr>
              <a:t>Motiviertes Team aus Schüler*innen und Lehrer*innen</a:t>
            </a:r>
          </a:p>
          <a:p>
            <a:pPr marL="342900" indent="-342900">
              <a:buFont typeface="Wingdings" panose="05000000000000000000" pitchFamily="2" charset="2"/>
              <a:buChar char="ü"/>
            </a:pPr>
            <a:r>
              <a:rPr lang="de-DE" dirty="0">
                <a:latin typeface="Roboto" panose="02000000000000000000" pitchFamily="2" charset="0"/>
                <a:ea typeface="Roboto" panose="02000000000000000000" pitchFamily="2" charset="0"/>
                <a:cs typeface="Roboto" panose="02000000000000000000" pitchFamily="2" charset="0"/>
              </a:rPr>
              <a:t>Finanzierung</a:t>
            </a:r>
          </a:p>
          <a:p>
            <a:endParaRPr lang="de-DE" dirty="0"/>
          </a:p>
        </p:txBody>
      </p:sp>
      <p:sp>
        <p:nvSpPr>
          <p:cNvPr id="7" name="Inhaltsplatzhalter 4">
            <a:extLst>
              <a:ext uri="{FF2B5EF4-FFF2-40B4-BE49-F238E27FC236}">
                <a16:creationId xmlns:a16="http://schemas.microsoft.com/office/drawing/2014/main" id="{AA770FAC-07EC-4609-B878-A75D026A37BD}"/>
              </a:ext>
            </a:extLst>
          </p:cNvPr>
          <p:cNvSpPr txBox="1">
            <a:spLocks/>
          </p:cNvSpPr>
          <p:nvPr/>
        </p:nvSpPr>
        <p:spPr>
          <a:xfrm>
            <a:off x="376061" y="5344797"/>
            <a:ext cx="7220495" cy="1143000"/>
          </a:xfrm>
          <a:prstGeom prst="rect">
            <a:avLst/>
          </a:prstGeom>
        </p:spPr>
        <p:txBody>
          <a:bodyPr vert="horz" lIns="91440" tIns="45720" rIns="91440" bIns="45720" rtlCol="0">
            <a:normAutofit/>
          </a:bodyPr>
          <a:lstStyle>
            <a:lvl1pPr marL="0" indent="0" algn="l" defTabSz="457200" rtl="0" eaLnBrk="1" latinLnBrk="0" hangingPunct="1">
              <a:spcBef>
                <a:spcPct val="20000"/>
              </a:spcBef>
              <a:buFontTx/>
              <a:buNone/>
              <a:defRPr sz="2000" kern="1200">
                <a:solidFill>
                  <a:schemeClr val="tx2"/>
                </a:solidFill>
                <a:latin typeface="Roboto"/>
                <a:ea typeface="+mn-ea"/>
                <a:cs typeface="Roboto"/>
              </a:defRPr>
            </a:lvl1pPr>
            <a:lvl2pPr marL="1440000" indent="-457200" algn="l" defTabSz="457200" rtl="0" eaLnBrk="1" latinLnBrk="0" hangingPunct="1">
              <a:spcBef>
                <a:spcPts val="600"/>
              </a:spcBef>
              <a:buSzPct val="100000"/>
              <a:buFontTx/>
              <a:buBlip>
                <a:blip r:embed="rId3"/>
              </a:buBlip>
              <a:defRPr sz="1800" kern="1200">
                <a:solidFill>
                  <a:schemeClr val="tx2"/>
                </a:solidFill>
                <a:latin typeface="+mn-lt"/>
                <a:ea typeface="+mn-ea"/>
                <a:cs typeface="+mn-cs"/>
              </a:defRPr>
            </a:lvl2pPr>
            <a:lvl3pPr marL="1440000" indent="-457200" algn="l" defTabSz="457200" rtl="0" eaLnBrk="1" latinLnBrk="0" hangingPunct="1">
              <a:spcBef>
                <a:spcPts val="600"/>
              </a:spcBef>
              <a:buSzPct val="100000"/>
              <a:buFontTx/>
              <a:buBlip>
                <a:blip r:embed="rId3"/>
              </a:buBlip>
              <a:defRPr sz="1600" kern="1200">
                <a:solidFill>
                  <a:schemeClr val="tx2"/>
                </a:solidFill>
                <a:latin typeface="+mn-lt"/>
                <a:ea typeface="+mn-ea"/>
                <a:cs typeface="+mn-cs"/>
              </a:defRPr>
            </a:lvl3pPr>
            <a:lvl4pPr marL="1440000" indent="-457200" algn="l" defTabSz="457200" rtl="0" eaLnBrk="1" latinLnBrk="0" hangingPunct="1">
              <a:spcBef>
                <a:spcPts val="600"/>
              </a:spcBef>
              <a:buFontTx/>
              <a:buBlip>
                <a:blip r:embed="rId3"/>
              </a:buBlip>
              <a:defRPr sz="1200" kern="1200">
                <a:solidFill>
                  <a:schemeClr val="tx2"/>
                </a:solidFill>
                <a:latin typeface="+mn-lt"/>
                <a:ea typeface="+mn-ea"/>
                <a:cs typeface="+mn-cs"/>
              </a:defRPr>
            </a:lvl4pPr>
            <a:lvl5pPr marL="2057400" indent="-228600" algn="l" defTabSz="457200" rtl="0" eaLnBrk="1" latinLnBrk="0" hangingPunct="1">
              <a:spcBef>
                <a:spcPct val="20000"/>
              </a:spcBef>
              <a:buSzPct val="100000"/>
              <a:buFontTx/>
              <a:buBlip>
                <a:blip r:embed="rId3"/>
              </a:buBlip>
              <a:defRPr sz="1050" kern="1200">
                <a:solidFill>
                  <a:srgbClr val="AEC90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r>
              <a:rPr lang="de-DE" b="1" dirty="0">
                <a:solidFill>
                  <a:schemeClr val="tx1"/>
                </a:solidFill>
                <a:latin typeface="Roboto" panose="02000000000000000000" pitchFamily="2" charset="0"/>
                <a:ea typeface="Roboto" panose="02000000000000000000" pitchFamily="2" charset="0"/>
                <a:cs typeface="Roboto" panose="02000000000000000000" pitchFamily="2" charset="0"/>
              </a:rPr>
              <a:t>Beitrag zur Nachhaltigkeit?</a:t>
            </a:r>
          </a:p>
          <a:p>
            <a:pPr marL="342900" indent="-342900">
              <a:buFont typeface="Wingdings" panose="05000000000000000000" pitchFamily="2" charset="2"/>
              <a:buChar char="à"/>
            </a:pPr>
            <a:r>
              <a:rPr lang="de-DE" b="1" dirty="0">
                <a:solidFill>
                  <a:schemeClr val="tx1"/>
                </a:solidFill>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Reparatur statt Neukauf </a:t>
            </a:r>
          </a:p>
          <a:p>
            <a:pPr marL="342900" indent="-342900">
              <a:buFont typeface="Wingdings" panose="05000000000000000000" pitchFamily="2" charset="2"/>
              <a:buChar char="à"/>
            </a:pPr>
            <a:r>
              <a:rPr lang="de-DE" b="1" dirty="0">
                <a:solidFill>
                  <a:schemeClr val="tx1"/>
                </a:solidFill>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Stärkung der Fahrradmobilität</a:t>
            </a:r>
            <a:endParaRPr lang="de-DE"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pic>
        <p:nvPicPr>
          <p:cNvPr id="8" name="Grafik 7">
            <a:extLst>
              <a:ext uri="{FF2B5EF4-FFF2-40B4-BE49-F238E27FC236}">
                <a16:creationId xmlns:a16="http://schemas.microsoft.com/office/drawing/2014/main" id="{B5701B06-65BD-46A3-BCE9-BB74A9BDB7D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957430" y="1017853"/>
            <a:ext cx="2919284" cy="1811547"/>
          </a:xfrm>
          <a:prstGeom prst="rect">
            <a:avLst/>
          </a:prstGeom>
        </p:spPr>
      </p:pic>
    </p:spTree>
    <p:extLst>
      <p:ext uri="{BB962C8B-B14F-4D97-AF65-F5344CB8AC3E}">
        <p14:creationId xmlns:p14="http://schemas.microsoft.com/office/powerpoint/2010/main" val="26293507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D212016A-BF2C-444E-9EF6-21E353B75BF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7760" y="2946498"/>
            <a:ext cx="6188322" cy="3713180"/>
          </a:xfrm>
          <a:prstGeom prst="rect">
            <a:avLst/>
          </a:prstGeom>
        </p:spPr>
      </p:pic>
      <p:sp>
        <p:nvSpPr>
          <p:cNvPr id="2" name="Title 1"/>
          <p:cNvSpPr>
            <a:spLocks noGrp="1"/>
          </p:cNvSpPr>
          <p:nvPr>
            <p:ph type="title"/>
          </p:nvPr>
        </p:nvSpPr>
        <p:spPr/>
        <p:txBody>
          <a:bodyPr>
            <a:normAutofit/>
          </a:bodyPr>
          <a:lstStyle/>
          <a:p>
            <a:r>
              <a:rPr lang="de-DE" b="1" dirty="0">
                <a:solidFill>
                  <a:schemeClr val="tx1"/>
                </a:solidFill>
              </a:rPr>
              <a:t>Bike-Sharing-Station</a:t>
            </a:r>
          </a:p>
        </p:txBody>
      </p:sp>
      <p:sp>
        <p:nvSpPr>
          <p:cNvPr id="3" name="Date Placeholder 2"/>
          <p:cNvSpPr>
            <a:spLocks noGrp="1"/>
          </p:cNvSpPr>
          <p:nvPr>
            <p:ph type="dt" sz="half" idx="10"/>
          </p:nvPr>
        </p:nvSpPr>
        <p:spPr/>
        <p:txBody>
          <a:bodyPr/>
          <a:lstStyle/>
          <a:p>
            <a:fld id="{E3E0DB89-F9CA-46C9-8132-86A89E7CAFE0}" type="datetime1">
              <a:rPr lang="de-DE" smtClean="0"/>
              <a:t>03.11.2023</a:t>
            </a:fld>
            <a:endParaRPr lang="de-DE" dirty="0"/>
          </a:p>
        </p:txBody>
      </p:sp>
      <p:sp>
        <p:nvSpPr>
          <p:cNvPr id="4" name="Slide Number Placeholder 3"/>
          <p:cNvSpPr>
            <a:spLocks noGrp="1"/>
          </p:cNvSpPr>
          <p:nvPr>
            <p:ph type="sldNum" sz="quarter" idx="12"/>
          </p:nvPr>
        </p:nvSpPr>
        <p:spPr/>
        <p:txBody>
          <a:bodyPr/>
          <a:lstStyle/>
          <a:p>
            <a:fld id="{FDCA9C79-A3EE-AF46-889E-891EB4850505}" type="slidenum">
              <a:rPr lang="de-DE" smtClean="0"/>
              <a:pPr/>
              <a:t>37</a:t>
            </a:fld>
            <a:endParaRPr lang="de-DE" dirty="0"/>
          </a:p>
        </p:txBody>
      </p:sp>
      <p:sp>
        <p:nvSpPr>
          <p:cNvPr id="24" name="Sprechblase: oval 23">
            <a:extLst>
              <a:ext uri="{FF2B5EF4-FFF2-40B4-BE49-F238E27FC236}">
                <a16:creationId xmlns:a16="http://schemas.microsoft.com/office/drawing/2014/main" id="{2FAAEEB5-9A42-46F6-98F6-348B52126C05}"/>
              </a:ext>
            </a:extLst>
          </p:cNvPr>
          <p:cNvSpPr/>
          <p:nvPr/>
        </p:nvSpPr>
        <p:spPr>
          <a:xfrm>
            <a:off x="5448300" y="2053884"/>
            <a:ext cx="3428414" cy="2861017"/>
          </a:xfrm>
          <a:prstGeom prst="wedgeEllipseCallout">
            <a:avLst>
              <a:gd name="adj1" fmla="val -50328"/>
              <a:gd name="adj2" fmla="val 51172"/>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a:ln w="0"/>
                <a:solidFill>
                  <a:schemeClr val="tx1"/>
                </a:solidFill>
              </a:rPr>
              <a:t>Kein Platz für eine Bus- oder Tramhaltestelle? Weiterhin erreichbar bleiben durch eine Bike-Sharing-Station!</a:t>
            </a:r>
          </a:p>
        </p:txBody>
      </p:sp>
    </p:spTree>
    <p:extLst>
      <p:ext uri="{BB962C8B-B14F-4D97-AF65-F5344CB8AC3E}">
        <p14:creationId xmlns:p14="http://schemas.microsoft.com/office/powerpoint/2010/main" val="9647960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90DF51-6420-46A9-99F2-EB030B44F581}"/>
              </a:ext>
            </a:extLst>
          </p:cNvPr>
          <p:cNvSpPr>
            <a:spLocks noGrp="1"/>
          </p:cNvSpPr>
          <p:nvPr>
            <p:ph type="title"/>
          </p:nvPr>
        </p:nvSpPr>
        <p:spPr/>
        <p:txBody>
          <a:bodyPr/>
          <a:lstStyle/>
          <a:p>
            <a:r>
              <a:rPr lang="de-DE" b="1" dirty="0">
                <a:solidFill>
                  <a:schemeClr val="tx1"/>
                </a:solidFill>
              </a:rPr>
              <a:t>Bike-Sharing-Station</a:t>
            </a:r>
            <a:endParaRPr lang="de-DE" dirty="0"/>
          </a:p>
        </p:txBody>
      </p:sp>
      <p:sp>
        <p:nvSpPr>
          <p:cNvPr id="3" name="Datumsplatzhalter 2">
            <a:extLst>
              <a:ext uri="{FF2B5EF4-FFF2-40B4-BE49-F238E27FC236}">
                <a16:creationId xmlns:a16="http://schemas.microsoft.com/office/drawing/2014/main" id="{6E459064-54BC-4B4D-AA9D-7CF9B9019202}"/>
              </a:ext>
            </a:extLst>
          </p:cNvPr>
          <p:cNvSpPr>
            <a:spLocks noGrp="1"/>
          </p:cNvSpPr>
          <p:nvPr>
            <p:ph type="dt" sz="half" idx="10"/>
          </p:nvPr>
        </p:nvSpPr>
        <p:spPr/>
        <p:txBody>
          <a:bodyPr/>
          <a:lstStyle/>
          <a:p>
            <a:fld id="{F546FD15-36FF-4867-82FC-ED3944D0853C}" type="datetime1">
              <a:rPr lang="de-DE" smtClean="0"/>
              <a:t>03.11.2023</a:t>
            </a:fld>
            <a:endParaRPr lang="de-DE"/>
          </a:p>
        </p:txBody>
      </p:sp>
      <p:sp>
        <p:nvSpPr>
          <p:cNvPr id="4" name="Foliennummernplatzhalter 3">
            <a:extLst>
              <a:ext uri="{FF2B5EF4-FFF2-40B4-BE49-F238E27FC236}">
                <a16:creationId xmlns:a16="http://schemas.microsoft.com/office/drawing/2014/main" id="{BAA922E3-1C49-4036-9C77-4FF9AB556F5D}"/>
              </a:ext>
            </a:extLst>
          </p:cNvPr>
          <p:cNvSpPr>
            <a:spLocks noGrp="1"/>
          </p:cNvSpPr>
          <p:nvPr>
            <p:ph type="sldNum" sz="quarter" idx="12"/>
          </p:nvPr>
        </p:nvSpPr>
        <p:spPr/>
        <p:txBody>
          <a:bodyPr/>
          <a:lstStyle/>
          <a:p>
            <a:fld id="{FDCA9C79-A3EE-AF46-889E-891EB4850505}" type="slidenum">
              <a:rPr lang="de-DE" smtClean="0"/>
              <a:pPr/>
              <a:t>38</a:t>
            </a:fld>
            <a:endParaRPr lang="de-DE"/>
          </a:p>
        </p:txBody>
      </p:sp>
      <p:sp>
        <p:nvSpPr>
          <p:cNvPr id="5" name="Inhaltsplatzhalter 4">
            <a:extLst>
              <a:ext uri="{FF2B5EF4-FFF2-40B4-BE49-F238E27FC236}">
                <a16:creationId xmlns:a16="http://schemas.microsoft.com/office/drawing/2014/main" id="{0683A570-C032-469D-B25F-9BCD222F3963}"/>
              </a:ext>
            </a:extLst>
          </p:cNvPr>
          <p:cNvSpPr>
            <a:spLocks noGrp="1"/>
          </p:cNvSpPr>
          <p:nvPr>
            <p:ph sz="quarter" idx="13"/>
          </p:nvPr>
        </p:nvSpPr>
        <p:spPr>
          <a:xfrm>
            <a:off x="447762" y="3086468"/>
            <a:ext cx="3791243" cy="2106515"/>
          </a:xfrm>
        </p:spPr>
        <p:txBody>
          <a:bodyPr>
            <a:normAutofit/>
          </a:bodyPr>
          <a:lstStyle/>
          <a:p>
            <a:pPr algn="just"/>
            <a:r>
              <a:rPr lang="de-DE" b="1" dirty="0">
                <a:solidFill>
                  <a:schemeClr val="tx1"/>
                </a:solidFill>
                <a:latin typeface="Roboto" panose="02000000000000000000" pitchFamily="2" charset="0"/>
                <a:ea typeface="Roboto" panose="02000000000000000000" pitchFamily="2" charset="0"/>
                <a:cs typeface="Roboto" panose="02000000000000000000" pitchFamily="2" charset="0"/>
              </a:rPr>
              <a:t>Was ist die Idee?</a:t>
            </a:r>
          </a:p>
          <a:p>
            <a:r>
              <a:rPr lang="de-DE" dirty="0"/>
              <a:t>Mit einer gut platzierten Sharing-Station kann die letzte Meile zwischen Haltestelle und Ausbildungsstätte miteinander verknüpft werden. </a:t>
            </a:r>
          </a:p>
        </p:txBody>
      </p:sp>
      <p:sp>
        <p:nvSpPr>
          <p:cNvPr id="6" name="Inhaltsplatzhalter 4">
            <a:extLst>
              <a:ext uri="{FF2B5EF4-FFF2-40B4-BE49-F238E27FC236}">
                <a16:creationId xmlns:a16="http://schemas.microsoft.com/office/drawing/2014/main" id="{24FCF83B-8D01-496E-A3A7-2B81CA001312}"/>
              </a:ext>
            </a:extLst>
          </p:cNvPr>
          <p:cNvSpPr txBox="1">
            <a:spLocks/>
          </p:cNvSpPr>
          <p:nvPr/>
        </p:nvSpPr>
        <p:spPr>
          <a:xfrm>
            <a:off x="4657580" y="3086468"/>
            <a:ext cx="4110363" cy="2498553"/>
          </a:xfrm>
          <a:prstGeom prst="rect">
            <a:avLst/>
          </a:prstGeom>
        </p:spPr>
        <p:txBody>
          <a:bodyPr vert="horz" lIns="91440" tIns="45720" rIns="91440" bIns="45720" rtlCol="0">
            <a:normAutofit/>
          </a:bodyPr>
          <a:lstStyle>
            <a:lvl1pPr marL="0" indent="0" algn="l" defTabSz="457200" rtl="0" eaLnBrk="1" latinLnBrk="0" hangingPunct="1">
              <a:spcBef>
                <a:spcPct val="20000"/>
              </a:spcBef>
              <a:buFontTx/>
              <a:buNone/>
              <a:defRPr sz="2000" kern="1200">
                <a:solidFill>
                  <a:schemeClr val="tx2"/>
                </a:solidFill>
                <a:latin typeface="Roboto"/>
                <a:ea typeface="+mn-ea"/>
                <a:cs typeface="Roboto"/>
              </a:defRPr>
            </a:lvl1pPr>
            <a:lvl2pPr marL="1440000" indent="-457200" algn="l" defTabSz="457200" rtl="0" eaLnBrk="1" latinLnBrk="0" hangingPunct="1">
              <a:spcBef>
                <a:spcPts val="600"/>
              </a:spcBef>
              <a:buSzPct val="100000"/>
              <a:buFontTx/>
              <a:buBlip>
                <a:blip r:embed="rId3"/>
              </a:buBlip>
              <a:defRPr sz="1800" kern="1200">
                <a:solidFill>
                  <a:schemeClr val="tx2"/>
                </a:solidFill>
                <a:latin typeface="+mn-lt"/>
                <a:ea typeface="+mn-ea"/>
                <a:cs typeface="+mn-cs"/>
              </a:defRPr>
            </a:lvl2pPr>
            <a:lvl3pPr marL="1440000" indent="-457200" algn="l" defTabSz="457200" rtl="0" eaLnBrk="1" latinLnBrk="0" hangingPunct="1">
              <a:spcBef>
                <a:spcPts val="600"/>
              </a:spcBef>
              <a:buSzPct val="100000"/>
              <a:buFontTx/>
              <a:buBlip>
                <a:blip r:embed="rId3"/>
              </a:buBlip>
              <a:defRPr sz="1600" kern="1200">
                <a:solidFill>
                  <a:schemeClr val="tx2"/>
                </a:solidFill>
                <a:latin typeface="+mn-lt"/>
                <a:ea typeface="+mn-ea"/>
                <a:cs typeface="+mn-cs"/>
              </a:defRPr>
            </a:lvl3pPr>
            <a:lvl4pPr marL="1440000" indent="-457200" algn="l" defTabSz="457200" rtl="0" eaLnBrk="1" latinLnBrk="0" hangingPunct="1">
              <a:spcBef>
                <a:spcPts val="600"/>
              </a:spcBef>
              <a:buFontTx/>
              <a:buBlip>
                <a:blip r:embed="rId3"/>
              </a:buBlip>
              <a:defRPr sz="1200" kern="1200">
                <a:solidFill>
                  <a:schemeClr val="tx2"/>
                </a:solidFill>
                <a:latin typeface="+mn-lt"/>
                <a:ea typeface="+mn-ea"/>
                <a:cs typeface="+mn-cs"/>
              </a:defRPr>
            </a:lvl4pPr>
            <a:lvl5pPr marL="2057400" indent="-228600" algn="l" defTabSz="457200" rtl="0" eaLnBrk="1" latinLnBrk="0" hangingPunct="1">
              <a:spcBef>
                <a:spcPct val="20000"/>
              </a:spcBef>
              <a:buSzPct val="100000"/>
              <a:buFontTx/>
              <a:buBlip>
                <a:blip r:embed="rId3"/>
              </a:buBlip>
              <a:defRPr sz="1050" kern="1200">
                <a:solidFill>
                  <a:srgbClr val="AEC90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r>
              <a:rPr lang="de-DE" b="1" dirty="0">
                <a:solidFill>
                  <a:schemeClr val="tx1"/>
                </a:solidFill>
                <a:latin typeface="Roboto" panose="02000000000000000000" pitchFamily="2" charset="0"/>
                <a:ea typeface="Roboto" panose="02000000000000000000" pitchFamily="2" charset="0"/>
                <a:cs typeface="Roboto" panose="02000000000000000000" pitchFamily="2" charset="0"/>
              </a:rPr>
              <a:t>Was wird benötigt?</a:t>
            </a:r>
            <a:endParaRPr lang="de-DE" dirty="0">
              <a:latin typeface="Roboto" panose="02000000000000000000" pitchFamily="2" charset="0"/>
              <a:ea typeface="Roboto" panose="02000000000000000000" pitchFamily="2" charset="0"/>
              <a:cs typeface="Roboto" panose="02000000000000000000" pitchFamily="2" charset="0"/>
            </a:endParaRPr>
          </a:p>
          <a:p>
            <a:pPr marL="342900" indent="-342900">
              <a:buFont typeface="Wingdings" panose="05000000000000000000" pitchFamily="2" charset="2"/>
              <a:buChar char="ü"/>
            </a:pPr>
            <a:r>
              <a:rPr lang="de-DE" dirty="0">
                <a:latin typeface="Roboto" panose="02000000000000000000" pitchFamily="2" charset="0"/>
                <a:ea typeface="Roboto" panose="02000000000000000000" pitchFamily="2" charset="0"/>
                <a:cs typeface="Roboto" panose="02000000000000000000" pitchFamily="2" charset="0"/>
              </a:rPr>
              <a:t>Zustimmung des Grundeigentümers</a:t>
            </a:r>
          </a:p>
          <a:p>
            <a:pPr marL="342900" indent="-342900">
              <a:buFont typeface="Wingdings" panose="05000000000000000000" pitchFamily="2" charset="2"/>
              <a:buChar char="ü"/>
            </a:pPr>
            <a:r>
              <a:rPr lang="de-DE" dirty="0">
                <a:latin typeface="Roboto" panose="02000000000000000000" pitchFamily="2" charset="0"/>
                <a:ea typeface="Roboto" panose="02000000000000000000" pitchFamily="2" charset="0"/>
                <a:cs typeface="Roboto" panose="02000000000000000000" pitchFamily="2" charset="0"/>
              </a:rPr>
              <a:t>Interesse der Bike-Sharing-Firma</a:t>
            </a:r>
          </a:p>
          <a:p>
            <a:pPr marL="342900" indent="-342900">
              <a:buFont typeface="Wingdings" panose="05000000000000000000" pitchFamily="2" charset="2"/>
              <a:buChar char="ü"/>
            </a:pPr>
            <a:r>
              <a:rPr lang="de-DE" dirty="0">
                <a:latin typeface="Roboto" panose="02000000000000000000" pitchFamily="2" charset="0"/>
                <a:ea typeface="Roboto" panose="02000000000000000000" pitchFamily="2" charset="0"/>
                <a:cs typeface="Roboto" panose="02000000000000000000" pitchFamily="2" charset="0"/>
              </a:rPr>
              <a:t>Geeignete Fläche in unmittelbarer Nähe</a:t>
            </a:r>
          </a:p>
          <a:p>
            <a:endParaRPr lang="de-DE" dirty="0"/>
          </a:p>
        </p:txBody>
      </p:sp>
      <p:sp>
        <p:nvSpPr>
          <p:cNvPr id="7" name="Inhaltsplatzhalter 4">
            <a:extLst>
              <a:ext uri="{FF2B5EF4-FFF2-40B4-BE49-F238E27FC236}">
                <a16:creationId xmlns:a16="http://schemas.microsoft.com/office/drawing/2014/main" id="{AA770FAC-07EC-4609-B878-A75D026A37BD}"/>
              </a:ext>
            </a:extLst>
          </p:cNvPr>
          <p:cNvSpPr txBox="1">
            <a:spLocks/>
          </p:cNvSpPr>
          <p:nvPr/>
        </p:nvSpPr>
        <p:spPr>
          <a:xfrm>
            <a:off x="376061" y="5344797"/>
            <a:ext cx="7220495" cy="1143000"/>
          </a:xfrm>
          <a:prstGeom prst="rect">
            <a:avLst/>
          </a:prstGeom>
        </p:spPr>
        <p:txBody>
          <a:bodyPr vert="horz" lIns="91440" tIns="45720" rIns="91440" bIns="45720" rtlCol="0">
            <a:normAutofit/>
          </a:bodyPr>
          <a:lstStyle>
            <a:lvl1pPr marL="0" indent="0" algn="l" defTabSz="457200" rtl="0" eaLnBrk="1" latinLnBrk="0" hangingPunct="1">
              <a:spcBef>
                <a:spcPct val="20000"/>
              </a:spcBef>
              <a:buFontTx/>
              <a:buNone/>
              <a:defRPr sz="2000" kern="1200">
                <a:solidFill>
                  <a:schemeClr val="tx2"/>
                </a:solidFill>
                <a:latin typeface="Roboto"/>
                <a:ea typeface="+mn-ea"/>
                <a:cs typeface="Roboto"/>
              </a:defRPr>
            </a:lvl1pPr>
            <a:lvl2pPr marL="1440000" indent="-457200" algn="l" defTabSz="457200" rtl="0" eaLnBrk="1" latinLnBrk="0" hangingPunct="1">
              <a:spcBef>
                <a:spcPts val="600"/>
              </a:spcBef>
              <a:buSzPct val="100000"/>
              <a:buFontTx/>
              <a:buBlip>
                <a:blip r:embed="rId3"/>
              </a:buBlip>
              <a:defRPr sz="1800" kern="1200">
                <a:solidFill>
                  <a:schemeClr val="tx2"/>
                </a:solidFill>
                <a:latin typeface="+mn-lt"/>
                <a:ea typeface="+mn-ea"/>
                <a:cs typeface="+mn-cs"/>
              </a:defRPr>
            </a:lvl2pPr>
            <a:lvl3pPr marL="1440000" indent="-457200" algn="l" defTabSz="457200" rtl="0" eaLnBrk="1" latinLnBrk="0" hangingPunct="1">
              <a:spcBef>
                <a:spcPts val="600"/>
              </a:spcBef>
              <a:buSzPct val="100000"/>
              <a:buFontTx/>
              <a:buBlip>
                <a:blip r:embed="rId3"/>
              </a:buBlip>
              <a:defRPr sz="1600" kern="1200">
                <a:solidFill>
                  <a:schemeClr val="tx2"/>
                </a:solidFill>
                <a:latin typeface="+mn-lt"/>
                <a:ea typeface="+mn-ea"/>
                <a:cs typeface="+mn-cs"/>
              </a:defRPr>
            </a:lvl3pPr>
            <a:lvl4pPr marL="1440000" indent="-457200" algn="l" defTabSz="457200" rtl="0" eaLnBrk="1" latinLnBrk="0" hangingPunct="1">
              <a:spcBef>
                <a:spcPts val="600"/>
              </a:spcBef>
              <a:buFontTx/>
              <a:buBlip>
                <a:blip r:embed="rId3"/>
              </a:buBlip>
              <a:defRPr sz="1200" kern="1200">
                <a:solidFill>
                  <a:schemeClr val="tx2"/>
                </a:solidFill>
                <a:latin typeface="+mn-lt"/>
                <a:ea typeface="+mn-ea"/>
                <a:cs typeface="+mn-cs"/>
              </a:defRPr>
            </a:lvl4pPr>
            <a:lvl5pPr marL="2057400" indent="-228600" algn="l" defTabSz="457200" rtl="0" eaLnBrk="1" latinLnBrk="0" hangingPunct="1">
              <a:spcBef>
                <a:spcPct val="20000"/>
              </a:spcBef>
              <a:buSzPct val="100000"/>
              <a:buFontTx/>
              <a:buBlip>
                <a:blip r:embed="rId3"/>
              </a:buBlip>
              <a:defRPr sz="1050" kern="1200">
                <a:solidFill>
                  <a:srgbClr val="AEC90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r>
              <a:rPr lang="de-DE" b="1" dirty="0">
                <a:solidFill>
                  <a:schemeClr val="tx1"/>
                </a:solidFill>
                <a:latin typeface="Roboto" panose="02000000000000000000" pitchFamily="2" charset="0"/>
                <a:ea typeface="Roboto" panose="02000000000000000000" pitchFamily="2" charset="0"/>
                <a:cs typeface="Roboto" panose="02000000000000000000" pitchFamily="2" charset="0"/>
              </a:rPr>
              <a:t>Beitrag zur Nachhaltigkeit?</a:t>
            </a:r>
          </a:p>
          <a:p>
            <a:pPr marL="342900" indent="-342900">
              <a:buFont typeface="Wingdings" panose="05000000000000000000" pitchFamily="2" charset="2"/>
              <a:buChar char="à"/>
            </a:pPr>
            <a:r>
              <a:rPr lang="de-DE" b="1" dirty="0">
                <a:solidFill>
                  <a:schemeClr val="tx1"/>
                </a:solidFill>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ÖPNV &amp; Fahrräder als Alternative zum Pkw</a:t>
            </a:r>
          </a:p>
          <a:p>
            <a:pPr marL="342900" indent="-342900">
              <a:buFont typeface="Wingdings" panose="05000000000000000000" pitchFamily="2" charset="2"/>
              <a:buChar char="à"/>
            </a:pPr>
            <a:r>
              <a:rPr lang="de-DE" b="1" dirty="0">
                <a:solidFill>
                  <a:schemeClr val="tx1"/>
                </a:solidFill>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Stärkung der Fahrradmobilität</a:t>
            </a:r>
            <a:endParaRPr lang="de-DE"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pic>
        <p:nvPicPr>
          <p:cNvPr id="9" name="Grafik 8">
            <a:extLst>
              <a:ext uri="{FF2B5EF4-FFF2-40B4-BE49-F238E27FC236}">
                <a16:creationId xmlns:a16="http://schemas.microsoft.com/office/drawing/2014/main" id="{1C81EAE2-5833-445B-ACC4-CBF6992B1B3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624672" y="1065546"/>
            <a:ext cx="2928487" cy="1757181"/>
          </a:xfrm>
          <a:prstGeom prst="rect">
            <a:avLst/>
          </a:prstGeom>
        </p:spPr>
      </p:pic>
    </p:spTree>
    <p:extLst>
      <p:ext uri="{BB962C8B-B14F-4D97-AF65-F5344CB8AC3E}">
        <p14:creationId xmlns:p14="http://schemas.microsoft.com/office/powerpoint/2010/main" val="42387704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0ADFFC75-AC03-47BC-8601-D1362463A16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67286" y="2897945"/>
            <a:ext cx="5419524" cy="3740506"/>
          </a:xfrm>
          <a:prstGeom prst="rect">
            <a:avLst/>
          </a:prstGeom>
        </p:spPr>
      </p:pic>
      <p:sp>
        <p:nvSpPr>
          <p:cNvPr id="2" name="Title 1"/>
          <p:cNvSpPr>
            <a:spLocks noGrp="1"/>
          </p:cNvSpPr>
          <p:nvPr>
            <p:ph type="title"/>
          </p:nvPr>
        </p:nvSpPr>
        <p:spPr/>
        <p:txBody>
          <a:bodyPr>
            <a:normAutofit/>
          </a:bodyPr>
          <a:lstStyle/>
          <a:p>
            <a:r>
              <a:rPr lang="de-DE" b="1" dirty="0">
                <a:solidFill>
                  <a:schemeClr val="tx1"/>
                </a:solidFill>
              </a:rPr>
              <a:t>Azubi-Projektwoche</a:t>
            </a:r>
          </a:p>
        </p:txBody>
      </p:sp>
      <p:sp>
        <p:nvSpPr>
          <p:cNvPr id="3" name="Date Placeholder 2"/>
          <p:cNvSpPr>
            <a:spLocks noGrp="1"/>
          </p:cNvSpPr>
          <p:nvPr>
            <p:ph type="dt" sz="half" idx="10"/>
          </p:nvPr>
        </p:nvSpPr>
        <p:spPr/>
        <p:txBody>
          <a:bodyPr/>
          <a:lstStyle/>
          <a:p>
            <a:fld id="{E3E0DB89-F9CA-46C9-8132-86A89E7CAFE0}" type="datetime1">
              <a:rPr lang="de-DE" smtClean="0"/>
              <a:t>03.11.2023</a:t>
            </a:fld>
            <a:endParaRPr lang="de-DE" dirty="0"/>
          </a:p>
        </p:txBody>
      </p:sp>
      <p:sp>
        <p:nvSpPr>
          <p:cNvPr id="4" name="Slide Number Placeholder 3"/>
          <p:cNvSpPr>
            <a:spLocks noGrp="1"/>
          </p:cNvSpPr>
          <p:nvPr>
            <p:ph type="sldNum" sz="quarter" idx="12"/>
          </p:nvPr>
        </p:nvSpPr>
        <p:spPr/>
        <p:txBody>
          <a:bodyPr/>
          <a:lstStyle/>
          <a:p>
            <a:fld id="{FDCA9C79-A3EE-AF46-889E-891EB4850505}" type="slidenum">
              <a:rPr lang="de-DE" smtClean="0"/>
              <a:pPr/>
              <a:t>39</a:t>
            </a:fld>
            <a:endParaRPr lang="de-DE" dirty="0"/>
          </a:p>
        </p:txBody>
      </p:sp>
      <p:sp>
        <p:nvSpPr>
          <p:cNvPr id="24" name="Sprechblase: oval 23">
            <a:extLst>
              <a:ext uri="{FF2B5EF4-FFF2-40B4-BE49-F238E27FC236}">
                <a16:creationId xmlns:a16="http://schemas.microsoft.com/office/drawing/2014/main" id="{2FAAEEB5-9A42-46F6-98F6-348B52126C05}"/>
              </a:ext>
            </a:extLst>
          </p:cNvPr>
          <p:cNvSpPr/>
          <p:nvPr/>
        </p:nvSpPr>
        <p:spPr>
          <a:xfrm>
            <a:off x="5190978" y="1633275"/>
            <a:ext cx="3953022" cy="2861017"/>
          </a:xfrm>
          <a:prstGeom prst="wedgeEllipseCallout">
            <a:avLst>
              <a:gd name="adj1" fmla="val -47481"/>
              <a:gd name="adj2" fmla="val 54122"/>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a:ln w="0"/>
                <a:solidFill>
                  <a:schemeClr val="tx1"/>
                </a:solidFill>
              </a:rPr>
              <a:t>Wie kann nachhaltige Mobilität in den beruflichen Alltag integriert werden? Azubi-Projektwochen sind ideal, um erste Strategien und Maßnahmen zu entwickeln!</a:t>
            </a:r>
          </a:p>
        </p:txBody>
      </p:sp>
    </p:spTree>
    <p:extLst>
      <p:ext uri="{BB962C8B-B14F-4D97-AF65-F5344CB8AC3E}">
        <p14:creationId xmlns:p14="http://schemas.microsoft.com/office/powerpoint/2010/main" val="32196286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760" y="1439503"/>
            <a:ext cx="5331604" cy="1143000"/>
          </a:xfrm>
        </p:spPr>
        <p:txBody>
          <a:bodyPr>
            <a:normAutofit/>
          </a:bodyPr>
          <a:lstStyle/>
          <a:p>
            <a:r>
              <a:rPr lang="de-DE" b="1" dirty="0">
                <a:solidFill>
                  <a:schemeClr val="tx1"/>
                </a:solidFill>
              </a:rPr>
              <a:t>»DIY: Verkehrswende selber machen«</a:t>
            </a:r>
          </a:p>
        </p:txBody>
      </p:sp>
      <p:sp>
        <p:nvSpPr>
          <p:cNvPr id="3" name="Date Placeholder 2"/>
          <p:cNvSpPr>
            <a:spLocks noGrp="1"/>
          </p:cNvSpPr>
          <p:nvPr>
            <p:ph type="dt" sz="half" idx="10"/>
          </p:nvPr>
        </p:nvSpPr>
        <p:spPr/>
        <p:txBody>
          <a:bodyPr/>
          <a:lstStyle/>
          <a:p>
            <a:fld id="{E3E0DB89-F9CA-46C9-8132-86A89E7CAFE0}" type="datetime1">
              <a:rPr lang="de-DE" smtClean="0"/>
              <a:t>03.11.2023</a:t>
            </a:fld>
            <a:endParaRPr lang="de-DE"/>
          </a:p>
        </p:txBody>
      </p:sp>
      <p:sp>
        <p:nvSpPr>
          <p:cNvPr id="4" name="Slide Number Placeholder 3"/>
          <p:cNvSpPr>
            <a:spLocks noGrp="1"/>
          </p:cNvSpPr>
          <p:nvPr>
            <p:ph type="sldNum" sz="quarter" idx="12"/>
          </p:nvPr>
        </p:nvSpPr>
        <p:spPr/>
        <p:txBody>
          <a:bodyPr/>
          <a:lstStyle/>
          <a:p>
            <a:fld id="{FDCA9C79-A3EE-AF46-889E-891EB4850505}" type="slidenum">
              <a:rPr lang="de-DE" smtClean="0"/>
              <a:pPr/>
              <a:t>4</a:t>
            </a:fld>
            <a:endParaRPr lang="de-DE" dirty="0"/>
          </a:p>
        </p:txBody>
      </p:sp>
      <p:sp>
        <p:nvSpPr>
          <p:cNvPr id="5" name="Content Placeholder 4"/>
          <p:cNvSpPr>
            <a:spLocks noGrp="1"/>
          </p:cNvSpPr>
          <p:nvPr>
            <p:ph sz="quarter" idx="13"/>
          </p:nvPr>
        </p:nvSpPr>
        <p:spPr>
          <a:xfrm>
            <a:off x="447760" y="2978153"/>
            <a:ext cx="5228758" cy="3456103"/>
          </a:xfrm>
        </p:spPr>
        <p:txBody>
          <a:bodyPr>
            <a:normAutofit/>
          </a:bodyPr>
          <a:lstStyle/>
          <a:p>
            <a:pPr marL="342900" indent="-342900">
              <a:buFont typeface="Arial" panose="020B0604020202020204" pitchFamily="34" charset="0"/>
              <a:buChar char="•"/>
            </a:pPr>
            <a:r>
              <a:rPr lang="de-DE" sz="2400" dirty="0">
                <a:latin typeface="Roboto" panose="02000000000000000000" pitchFamily="2" charset="0"/>
                <a:ea typeface="Roboto" panose="02000000000000000000" pitchFamily="2" charset="0"/>
                <a:cs typeface="Roboto" panose="02000000000000000000" pitchFamily="2" charset="0"/>
              </a:rPr>
              <a:t>Unterstützt </a:t>
            </a:r>
            <a:r>
              <a:rPr lang="de-DE" sz="2400" b="1" dirty="0">
                <a:latin typeface="Roboto" panose="02000000000000000000" pitchFamily="2" charset="0"/>
                <a:ea typeface="Roboto" panose="02000000000000000000" pitchFamily="2" charset="0"/>
                <a:cs typeface="Roboto" panose="02000000000000000000" pitchFamily="2" charset="0"/>
              </a:rPr>
              <a:t>Auszubildende und Studierende </a:t>
            </a:r>
            <a:r>
              <a:rPr lang="de-DE" sz="2400" dirty="0">
                <a:latin typeface="Roboto" panose="02000000000000000000" pitchFamily="2" charset="0"/>
                <a:ea typeface="Roboto" panose="02000000000000000000" pitchFamily="2" charset="0"/>
                <a:cs typeface="Roboto" panose="02000000000000000000" pitchFamily="2" charset="0"/>
              </a:rPr>
              <a:t>dabei eigene Mobilitätsprojekte zu entwickeln und lokal umzusetzen</a:t>
            </a:r>
          </a:p>
          <a:p>
            <a:pPr marL="342900" indent="-342900">
              <a:buFont typeface="Arial" panose="020B0604020202020204" pitchFamily="34" charset="0"/>
              <a:buChar char="•"/>
            </a:pPr>
            <a:r>
              <a:rPr lang="de-DE" sz="2400" dirty="0">
                <a:latin typeface="Roboto" panose="02000000000000000000" pitchFamily="2" charset="0"/>
                <a:ea typeface="Roboto" panose="02000000000000000000" pitchFamily="2" charset="0"/>
                <a:cs typeface="Roboto" panose="02000000000000000000" pitchFamily="2" charset="0"/>
              </a:rPr>
              <a:t>Zusammen erarbeiten wir Projektideen, die den Umweltverbund stärken</a:t>
            </a:r>
          </a:p>
          <a:p>
            <a:pPr marL="342900" indent="-342900">
              <a:buFont typeface="Arial" panose="020B0604020202020204" pitchFamily="34" charset="0"/>
              <a:buChar char="•"/>
            </a:pPr>
            <a:endParaRPr lang="de-DE" dirty="0">
              <a:latin typeface="Roboto" panose="02000000000000000000" pitchFamily="2" charset="0"/>
              <a:ea typeface="Roboto" panose="02000000000000000000" pitchFamily="2" charset="0"/>
              <a:cs typeface="Roboto" panose="02000000000000000000" pitchFamily="2" charset="0"/>
            </a:endParaRPr>
          </a:p>
          <a:p>
            <a:endParaRPr lang="de-DE" dirty="0">
              <a:latin typeface="Roboto" panose="02000000000000000000" pitchFamily="2" charset="0"/>
              <a:ea typeface="Roboto" panose="02000000000000000000" pitchFamily="2" charset="0"/>
              <a:cs typeface="Roboto" panose="02000000000000000000" pitchFamily="2" charset="0"/>
            </a:endParaRPr>
          </a:p>
        </p:txBody>
      </p:sp>
      <p:pic>
        <p:nvPicPr>
          <p:cNvPr id="6" name="Grafik 5">
            <a:extLst>
              <a:ext uri="{FF2B5EF4-FFF2-40B4-BE49-F238E27FC236}">
                <a16:creationId xmlns:a16="http://schemas.microsoft.com/office/drawing/2014/main" id="{C88EC5A4-C6DF-45F7-8E62-BAE983B321A3}"/>
              </a:ext>
            </a:extLst>
          </p:cNvPr>
          <p:cNvPicPr>
            <a:picLocks noChangeAspect="1"/>
          </p:cNvPicPr>
          <p:nvPr/>
        </p:nvPicPr>
        <p:blipFill>
          <a:blip r:embed="rId3"/>
          <a:stretch>
            <a:fillRect/>
          </a:stretch>
        </p:blipFill>
        <p:spPr>
          <a:xfrm>
            <a:off x="5775808" y="1268683"/>
            <a:ext cx="3368195" cy="2243090"/>
          </a:xfrm>
          <a:prstGeom prst="rect">
            <a:avLst/>
          </a:prstGeom>
          <a:ln>
            <a:noFill/>
          </a:ln>
          <a:effectLst/>
        </p:spPr>
      </p:pic>
      <p:pic>
        <p:nvPicPr>
          <p:cNvPr id="8" name="Grafik 7">
            <a:extLst>
              <a:ext uri="{FF2B5EF4-FFF2-40B4-BE49-F238E27FC236}">
                <a16:creationId xmlns:a16="http://schemas.microsoft.com/office/drawing/2014/main" id="{E21FAEB8-D434-412C-9F0C-2BC3F4C8F9A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779364" y="3642044"/>
            <a:ext cx="3364636" cy="2243091"/>
          </a:xfrm>
          <a:prstGeom prst="rect">
            <a:avLst/>
          </a:prstGeom>
          <a:ln>
            <a:noFill/>
          </a:ln>
          <a:effec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90DF51-6420-46A9-99F2-EB030B44F581}"/>
              </a:ext>
            </a:extLst>
          </p:cNvPr>
          <p:cNvSpPr>
            <a:spLocks noGrp="1"/>
          </p:cNvSpPr>
          <p:nvPr>
            <p:ph type="title"/>
          </p:nvPr>
        </p:nvSpPr>
        <p:spPr/>
        <p:txBody>
          <a:bodyPr/>
          <a:lstStyle/>
          <a:p>
            <a:r>
              <a:rPr lang="de-DE" b="1" dirty="0">
                <a:solidFill>
                  <a:schemeClr val="tx1"/>
                </a:solidFill>
              </a:rPr>
              <a:t>Azubi-Projektwoche</a:t>
            </a:r>
            <a:endParaRPr lang="de-DE" dirty="0"/>
          </a:p>
        </p:txBody>
      </p:sp>
      <p:sp>
        <p:nvSpPr>
          <p:cNvPr id="3" name="Datumsplatzhalter 2">
            <a:extLst>
              <a:ext uri="{FF2B5EF4-FFF2-40B4-BE49-F238E27FC236}">
                <a16:creationId xmlns:a16="http://schemas.microsoft.com/office/drawing/2014/main" id="{6E459064-54BC-4B4D-AA9D-7CF9B9019202}"/>
              </a:ext>
            </a:extLst>
          </p:cNvPr>
          <p:cNvSpPr>
            <a:spLocks noGrp="1"/>
          </p:cNvSpPr>
          <p:nvPr>
            <p:ph type="dt" sz="half" idx="10"/>
          </p:nvPr>
        </p:nvSpPr>
        <p:spPr/>
        <p:txBody>
          <a:bodyPr/>
          <a:lstStyle/>
          <a:p>
            <a:fld id="{F546FD15-36FF-4867-82FC-ED3944D0853C}" type="datetime1">
              <a:rPr lang="de-DE" smtClean="0"/>
              <a:t>03.11.2023</a:t>
            </a:fld>
            <a:endParaRPr lang="de-DE"/>
          </a:p>
        </p:txBody>
      </p:sp>
      <p:sp>
        <p:nvSpPr>
          <p:cNvPr id="4" name="Foliennummernplatzhalter 3">
            <a:extLst>
              <a:ext uri="{FF2B5EF4-FFF2-40B4-BE49-F238E27FC236}">
                <a16:creationId xmlns:a16="http://schemas.microsoft.com/office/drawing/2014/main" id="{BAA922E3-1C49-4036-9C77-4FF9AB556F5D}"/>
              </a:ext>
            </a:extLst>
          </p:cNvPr>
          <p:cNvSpPr>
            <a:spLocks noGrp="1"/>
          </p:cNvSpPr>
          <p:nvPr>
            <p:ph type="sldNum" sz="quarter" idx="12"/>
          </p:nvPr>
        </p:nvSpPr>
        <p:spPr/>
        <p:txBody>
          <a:bodyPr/>
          <a:lstStyle/>
          <a:p>
            <a:fld id="{FDCA9C79-A3EE-AF46-889E-891EB4850505}" type="slidenum">
              <a:rPr lang="de-DE" smtClean="0"/>
              <a:pPr/>
              <a:t>40</a:t>
            </a:fld>
            <a:endParaRPr lang="de-DE"/>
          </a:p>
        </p:txBody>
      </p:sp>
      <p:sp>
        <p:nvSpPr>
          <p:cNvPr id="5" name="Inhaltsplatzhalter 4">
            <a:extLst>
              <a:ext uri="{FF2B5EF4-FFF2-40B4-BE49-F238E27FC236}">
                <a16:creationId xmlns:a16="http://schemas.microsoft.com/office/drawing/2014/main" id="{0683A570-C032-469D-B25F-9BCD222F3963}"/>
              </a:ext>
            </a:extLst>
          </p:cNvPr>
          <p:cNvSpPr>
            <a:spLocks noGrp="1"/>
          </p:cNvSpPr>
          <p:nvPr>
            <p:ph sz="quarter" idx="13"/>
          </p:nvPr>
        </p:nvSpPr>
        <p:spPr>
          <a:xfrm>
            <a:off x="447762" y="3086468"/>
            <a:ext cx="3791243" cy="2106515"/>
          </a:xfrm>
        </p:spPr>
        <p:txBody>
          <a:bodyPr>
            <a:normAutofit lnSpcReduction="10000"/>
          </a:bodyPr>
          <a:lstStyle/>
          <a:p>
            <a:pPr algn="just"/>
            <a:r>
              <a:rPr lang="de-DE" b="1" dirty="0">
                <a:solidFill>
                  <a:schemeClr val="tx1"/>
                </a:solidFill>
                <a:latin typeface="Roboto" panose="02000000000000000000" pitchFamily="2" charset="0"/>
                <a:ea typeface="Roboto" panose="02000000000000000000" pitchFamily="2" charset="0"/>
                <a:cs typeface="Roboto" panose="02000000000000000000" pitchFamily="2" charset="0"/>
              </a:rPr>
              <a:t>Was ist die Idee?</a:t>
            </a:r>
          </a:p>
          <a:p>
            <a:r>
              <a:rPr lang="de-DE" dirty="0"/>
              <a:t>In der Projektwoche werden die eigene und die betriebliche Mobilität analysiert, Vor- und Nachteile von Fahrzeugen ermittelt und Mobilitätsprojekte entwickelt.</a:t>
            </a:r>
          </a:p>
        </p:txBody>
      </p:sp>
      <p:sp>
        <p:nvSpPr>
          <p:cNvPr id="6" name="Inhaltsplatzhalter 4">
            <a:extLst>
              <a:ext uri="{FF2B5EF4-FFF2-40B4-BE49-F238E27FC236}">
                <a16:creationId xmlns:a16="http://schemas.microsoft.com/office/drawing/2014/main" id="{24FCF83B-8D01-496E-A3A7-2B81CA001312}"/>
              </a:ext>
            </a:extLst>
          </p:cNvPr>
          <p:cNvSpPr txBox="1">
            <a:spLocks/>
          </p:cNvSpPr>
          <p:nvPr/>
        </p:nvSpPr>
        <p:spPr>
          <a:xfrm>
            <a:off x="4657580" y="3086468"/>
            <a:ext cx="4110363" cy="2498553"/>
          </a:xfrm>
          <a:prstGeom prst="rect">
            <a:avLst/>
          </a:prstGeom>
        </p:spPr>
        <p:txBody>
          <a:bodyPr vert="horz" lIns="91440" tIns="45720" rIns="91440" bIns="45720" rtlCol="0">
            <a:normAutofit/>
          </a:bodyPr>
          <a:lstStyle>
            <a:lvl1pPr marL="0" indent="0" algn="l" defTabSz="457200" rtl="0" eaLnBrk="1" latinLnBrk="0" hangingPunct="1">
              <a:spcBef>
                <a:spcPct val="20000"/>
              </a:spcBef>
              <a:buFontTx/>
              <a:buNone/>
              <a:defRPr sz="2000" kern="1200">
                <a:solidFill>
                  <a:schemeClr val="tx2"/>
                </a:solidFill>
                <a:latin typeface="Roboto"/>
                <a:ea typeface="+mn-ea"/>
                <a:cs typeface="Roboto"/>
              </a:defRPr>
            </a:lvl1pPr>
            <a:lvl2pPr marL="1440000" indent="-457200" algn="l" defTabSz="457200" rtl="0" eaLnBrk="1" latinLnBrk="0" hangingPunct="1">
              <a:spcBef>
                <a:spcPts val="600"/>
              </a:spcBef>
              <a:buSzPct val="100000"/>
              <a:buFontTx/>
              <a:buBlip>
                <a:blip r:embed="rId3"/>
              </a:buBlip>
              <a:defRPr sz="1800" kern="1200">
                <a:solidFill>
                  <a:schemeClr val="tx2"/>
                </a:solidFill>
                <a:latin typeface="+mn-lt"/>
                <a:ea typeface="+mn-ea"/>
                <a:cs typeface="+mn-cs"/>
              </a:defRPr>
            </a:lvl2pPr>
            <a:lvl3pPr marL="1440000" indent="-457200" algn="l" defTabSz="457200" rtl="0" eaLnBrk="1" latinLnBrk="0" hangingPunct="1">
              <a:spcBef>
                <a:spcPts val="600"/>
              </a:spcBef>
              <a:buSzPct val="100000"/>
              <a:buFontTx/>
              <a:buBlip>
                <a:blip r:embed="rId3"/>
              </a:buBlip>
              <a:defRPr sz="1600" kern="1200">
                <a:solidFill>
                  <a:schemeClr val="tx2"/>
                </a:solidFill>
                <a:latin typeface="+mn-lt"/>
                <a:ea typeface="+mn-ea"/>
                <a:cs typeface="+mn-cs"/>
              </a:defRPr>
            </a:lvl3pPr>
            <a:lvl4pPr marL="1440000" indent="-457200" algn="l" defTabSz="457200" rtl="0" eaLnBrk="1" latinLnBrk="0" hangingPunct="1">
              <a:spcBef>
                <a:spcPts val="600"/>
              </a:spcBef>
              <a:buFontTx/>
              <a:buBlip>
                <a:blip r:embed="rId3"/>
              </a:buBlip>
              <a:defRPr sz="1200" kern="1200">
                <a:solidFill>
                  <a:schemeClr val="tx2"/>
                </a:solidFill>
                <a:latin typeface="+mn-lt"/>
                <a:ea typeface="+mn-ea"/>
                <a:cs typeface="+mn-cs"/>
              </a:defRPr>
            </a:lvl4pPr>
            <a:lvl5pPr marL="2057400" indent="-228600" algn="l" defTabSz="457200" rtl="0" eaLnBrk="1" latinLnBrk="0" hangingPunct="1">
              <a:spcBef>
                <a:spcPct val="20000"/>
              </a:spcBef>
              <a:buSzPct val="100000"/>
              <a:buFontTx/>
              <a:buBlip>
                <a:blip r:embed="rId3"/>
              </a:buBlip>
              <a:defRPr sz="1050" kern="1200">
                <a:solidFill>
                  <a:srgbClr val="AEC90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r>
              <a:rPr lang="de-DE" b="1" dirty="0">
                <a:solidFill>
                  <a:schemeClr val="tx1"/>
                </a:solidFill>
                <a:latin typeface="Roboto" panose="02000000000000000000" pitchFamily="2" charset="0"/>
                <a:ea typeface="Roboto" panose="02000000000000000000" pitchFamily="2" charset="0"/>
                <a:cs typeface="Roboto" panose="02000000000000000000" pitchFamily="2" charset="0"/>
              </a:rPr>
              <a:t>Was wird benötigt?</a:t>
            </a:r>
            <a:endParaRPr lang="de-DE" dirty="0">
              <a:latin typeface="Roboto" panose="02000000000000000000" pitchFamily="2" charset="0"/>
              <a:ea typeface="Roboto" panose="02000000000000000000" pitchFamily="2" charset="0"/>
              <a:cs typeface="Roboto" panose="02000000000000000000" pitchFamily="2" charset="0"/>
            </a:endParaRPr>
          </a:p>
          <a:p>
            <a:pPr marL="342900" indent="-342900">
              <a:buFont typeface="Wingdings" panose="05000000000000000000" pitchFamily="2" charset="2"/>
              <a:buChar char="ü"/>
            </a:pPr>
            <a:r>
              <a:rPr lang="de-DE" dirty="0">
                <a:latin typeface="Roboto" panose="02000000000000000000" pitchFamily="2" charset="0"/>
                <a:ea typeface="Roboto" panose="02000000000000000000" pitchFamily="2" charset="0"/>
                <a:cs typeface="Roboto" panose="02000000000000000000" pitchFamily="2" charset="0"/>
              </a:rPr>
              <a:t>Verantwortliche für die Organisation &amp; Planung</a:t>
            </a:r>
          </a:p>
          <a:p>
            <a:pPr marL="342900" indent="-342900">
              <a:buFont typeface="Wingdings" panose="05000000000000000000" pitchFamily="2" charset="2"/>
              <a:buChar char="ü"/>
            </a:pPr>
            <a:r>
              <a:rPr lang="de-DE" dirty="0">
                <a:latin typeface="Roboto" panose="02000000000000000000" pitchFamily="2" charset="0"/>
                <a:ea typeface="Roboto" panose="02000000000000000000" pitchFamily="2" charset="0"/>
                <a:cs typeface="Roboto" panose="02000000000000000000" pitchFamily="2" charset="0"/>
              </a:rPr>
              <a:t>Ggf. Fachpersonen für thematischen Fokus</a:t>
            </a:r>
          </a:p>
          <a:p>
            <a:pPr marL="342900" indent="-342900">
              <a:buFont typeface="Wingdings" panose="05000000000000000000" pitchFamily="2" charset="2"/>
              <a:buChar char="ü"/>
            </a:pPr>
            <a:r>
              <a:rPr lang="de-DE" dirty="0">
                <a:latin typeface="Roboto" panose="02000000000000000000" pitchFamily="2" charset="0"/>
                <a:ea typeface="Roboto" panose="02000000000000000000" pitchFamily="2" charset="0"/>
                <a:cs typeface="Roboto" panose="02000000000000000000" pitchFamily="2" charset="0"/>
              </a:rPr>
              <a:t>Ausreichend Zeit</a:t>
            </a:r>
          </a:p>
          <a:p>
            <a:endParaRPr lang="de-DE" dirty="0"/>
          </a:p>
        </p:txBody>
      </p:sp>
      <p:sp>
        <p:nvSpPr>
          <p:cNvPr id="7" name="Inhaltsplatzhalter 4">
            <a:extLst>
              <a:ext uri="{FF2B5EF4-FFF2-40B4-BE49-F238E27FC236}">
                <a16:creationId xmlns:a16="http://schemas.microsoft.com/office/drawing/2014/main" id="{AA770FAC-07EC-4609-B878-A75D026A37BD}"/>
              </a:ext>
            </a:extLst>
          </p:cNvPr>
          <p:cNvSpPr txBox="1">
            <a:spLocks/>
          </p:cNvSpPr>
          <p:nvPr/>
        </p:nvSpPr>
        <p:spPr>
          <a:xfrm>
            <a:off x="376061" y="5344797"/>
            <a:ext cx="7220495" cy="1143000"/>
          </a:xfrm>
          <a:prstGeom prst="rect">
            <a:avLst/>
          </a:prstGeom>
        </p:spPr>
        <p:txBody>
          <a:bodyPr vert="horz" lIns="91440" tIns="45720" rIns="91440" bIns="45720" rtlCol="0">
            <a:normAutofit/>
          </a:bodyPr>
          <a:lstStyle>
            <a:lvl1pPr marL="0" indent="0" algn="l" defTabSz="457200" rtl="0" eaLnBrk="1" latinLnBrk="0" hangingPunct="1">
              <a:spcBef>
                <a:spcPct val="20000"/>
              </a:spcBef>
              <a:buFontTx/>
              <a:buNone/>
              <a:defRPr sz="2000" kern="1200">
                <a:solidFill>
                  <a:schemeClr val="tx2"/>
                </a:solidFill>
                <a:latin typeface="Roboto"/>
                <a:ea typeface="+mn-ea"/>
                <a:cs typeface="Roboto"/>
              </a:defRPr>
            </a:lvl1pPr>
            <a:lvl2pPr marL="1440000" indent="-457200" algn="l" defTabSz="457200" rtl="0" eaLnBrk="1" latinLnBrk="0" hangingPunct="1">
              <a:spcBef>
                <a:spcPts val="600"/>
              </a:spcBef>
              <a:buSzPct val="100000"/>
              <a:buFontTx/>
              <a:buBlip>
                <a:blip r:embed="rId3"/>
              </a:buBlip>
              <a:defRPr sz="1800" kern="1200">
                <a:solidFill>
                  <a:schemeClr val="tx2"/>
                </a:solidFill>
                <a:latin typeface="+mn-lt"/>
                <a:ea typeface="+mn-ea"/>
                <a:cs typeface="+mn-cs"/>
              </a:defRPr>
            </a:lvl2pPr>
            <a:lvl3pPr marL="1440000" indent="-457200" algn="l" defTabSz="457200" rtl="0" eaLnBrk="1" latinLnBrk="0" hangingPunct="1">
              <a:spcBef>
                <a:spcPts val="600"/>
              </a:spcBef>
              <a:buSzPct val="100000"/>
              <a:buFontTx/>
              <a:buBlip>
                <a:blip r:embed="rId3"/>
              </a:buBlip>
              <a:defRPr sz="1600" kern="1200">
                <a:solidFill>
                  <a:schemeClr val="tx2"/>
                </a:solidFill>
                <a:latin typeface="+mn-lt"/>
                <a:ea typeface="+mn-ea"/>
                <a:cs typeface="+mn-cs"/>
              </a:defRPr>
            </a:lvl3pPr>
            <a:lvl4pPr marL="1440000" indent="-457200" algn="l" defTabSz="457200" rtl="0" eaLnBrk="1" latinLnBrk="0" hangingPunct="1">
              <a:spcBef>
                <a:spcPts val="600"/>
              </a:spcBef>
              <a:buFontTx/>
              <a:buBlip>
                <a:blip r:embed="rId3"/>
              </a:buBlip>
              <a:defRPr sz="1200" kern="1200">
                <a:solidFill>
                  <a:schemeClr val="tx2"/>
                </a:solidFill>
                <a:latin typeface="+mn-lt"/>
                <a:ea typeface="+mn-ea"/>
                <a:cs typeface="+mn-cs"/>
              </a:defRPr>
            </a:lvl4pPr>
            <a:lvl5pPr marL="2057400" indent="-228600" algn="l" defTabSz="457200" rtl="0" eaLnBrk="1" latinLnBrk="0" hangingPunct="1">
              <a:spcBef>
                <a:spcPct val="20000"/>
              </a:spcBef>
              <a:buSzPct val="100000"/>
              <a:buFontTx/>
              <a:buBlip>
                <a:blip r:embed="rId3"/>
              </a:buBlip>
              <a:defRPr sz="1050" kern="1200">
                <a:solidFill>
                  <a:srgbClr val="AEC90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r>
              <a:rPr lang="de-DE" b="1" dirty="0">
                <a:solidFill>
                  <a:schemeClr val="tx1"/>
                </a:solidFill>
                <a:latin typeface="Roboto" panose="02000000000000000000" pitchFamily="2" charset="0"/>
                <a:ea typeface="Roboto" panose="02000000000000000000" pitchFamily="2" charset="0"/>
                <a:cs typeface="Roboto" panose="02000000000000000000" pitchFamily="2" charset="0"/>
              </a:rPr>
              <a:t>Beitrag zur Nachhaltigkeit?</a:t>
            </a:r>
          </a:p>
          <a:p>
            <a:pPr marL="342900" indent="-342900">
              <a:buFont typeface="Wingdings" panose="05000000000000000000" pitchFamily="2" charset="2"/>
              <a:buChar char="à"/>
            </a:pPr>
            <a:r>
              <a:rPr lang="de-DE" b="1" dirty="0">
                <a:solidFill>
                  <a:schemeClr val="tx1"/>
                </a:solidFill>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Auseinandersetzung mit dem Thema Nachhaltigkeit</a:t>
            </a:r>
          </a:p>
          <a:p>
            <a:pPr marL="342900" indent="-342900">
              <a:buFont typeface="Wingdings" panose="05000000000000000000" pitchFamily="2" charset="2"/>
              <a:buChar char="à"/>
            </a:pPr>
            <a:r>
              <a:rPr lang="de-DE" b="1" dirty="0">
                <a:solidFill>
                  <a:schemeClr val="tx1"/>
                </a:solidFill>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Bewusstsein für die eigene Fortbewegung</a:t>
            </a:r>
            <a:endParaRPr lang="de-DE"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pic>
        <p:nvPicPr>
          <p:cNvPr id="10" name="Grafik 9">
            <a:extLst>
              <a:ext uri="{FF2B5EF4-FFF2-40B4-BE49-F238E27FC236}">
                <a16:creationId xmlns:a16="http://schemas.microsoft.com/office/drawing/2014/main" id="{4067DEAD-65AA-4C96-B8F5-FF3F062F0D1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624670" y="1065545"/>
            <a:ext cx="2520524" cy="1768941"/>
          </a:xfrm>
          <a:prstGeom prst="rect">
            <a:avLst/>
          </a:prstGeom>
        </p:spPr>
      </p:pic>
    </p:spTree>
    <p:extLst>
      <p:ext uri="{BB962C8B-B14F-4D97-AF65-F5344CB8AC3E}">
        <p14:creationId xmlns:p14="http://schemas.microsoft.com/office/powerpoint/2010/main" val="8230643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48F4E0-C23E-488F-BAA4-4CD9A7F64ACF}"/>
              </a:ext>
            </a:extLst>
          </p:cNvPr>
          <p:cNvSpPr>
            <a:spLocks noGrp="1"/>
          </p:cNvSpPr>
          <p:nvPr>
            <p:ph type="title"/>
          </p:nvPr>
        </p:nvSpPr>
        <p:spPr>
          <a:xfrm>
            <a:off x="447761" y="1439503"/>
            <a:ext cx="5630823" cy="1143000"/>
          </a:xfrm>
        </p:spPr>
        <p:txBody>
          <a:bodyPr>
            <a:normAutofit/>
          </a:bodyPr>
          <a:lstStyle/>
          <a:p>
            <a:r>
              <a:rPr lang="de-DE" b="1" dirty="0">
                <a:solidFill>
                  <a:schemeClr val="tx1"/>
                </a:solidFill>
              </a:rPr>
              <a:t>Viele weitere Ideen findet ihr…</a:t>
            </a:r>
          </a:p>
        </p:txBody>
      </p:sp>
      <p:sp>
        <p:nvSpPr>
          <p:cNvPr id="3" name="Datumsplatzhalter 2">
            <a:extLst>
              <a:ext uri="{FF2B5EF4-FFF2-40B4-BE49-F238E27FC236}">
                <a16:creationId xmlns:a16="http://schemas.microsoft.com/office/drawing/2014/main" id="{D420BD8F-F954-4F07-AF03-D1998AB4CD5A}"/>
              </a:ext>
            </a:extLst>
          </p:cNvPr>
          <p:cNvSpPr>
            <a:spLocks noGrp="1"/>
          </p:cNvSpPr>
          <p:nvPr>
            <p:ph type="dt" sz="half" idx="10"/>
          </p:nvPr>
        </p:nvSpPr>
        <p:spPr/>
        <p:txBody>
          <a:bodyPr/>
          <a:lstStyle/>
          <a:p>
            <a:fld id="{F546FD15-36FF-4867-82FC-ED3944D0853C}" type="datetime1">
              <a:rPr lang="de-DE" smtClean="0"/>
              <a:t>03.11.2023</a:t>
            </a:fld>
            <a:endParaRPr lang="de-DE"/>
          </a:p>
        </p:txBody>
      </p:sp>
      <p:sp>
        <p:nvSpPr>
          <p:cNvPr id="4" name="Foliennummernplatzhalter 3">
            <a:extLst>
              <a:ext uri="{FF2B5EF4-FFF2-40B4-BE49-F238E27FC236}">
                <a16:creationId xmlns:a16="http://schemas.microsoft.com/office/drawing/2014/main" id="{CF70260C-5E4B-46BD-83C0-6169E77A08DF}"/>
              </a:ext>
            </a:extLst>
          </p:cNvPr>
          <p:cNvSpPr>
            <a:spLocks noGrp="1"/>
          </p:cNvSpPr>
          <p:nvPr>
            <p:ph type="sldNum" sz="quarter" idx="12"/>
          </p:nvPr>
        </p:nvSpPr>
        <p:spPr/>
        <p:txBody>
          <a:bodyPr/>
          <a:lstStyle/>
          <a:p>
            <a:fld id="{FDCA9C79-A3EE-AF46-889E-891EB4850505}" type="slidenum">
              <a:rPr lang="de-DE" smtClean="0"/>
              <a:pPr/>
              <a:t>41</a:t>
            </a:fld>
            <a:endParaRPr lang="de-DE"/>
          </a:p>
        </p:txBody>
      </p:sp>
      <p:sp>
        <p:nvSpPr>
          <p:cNvPr id="10" name="Textfeld 9">
            <a:extLst>
              <a:ext uri="{FF2B5EF4-FFF2-40B4-BE49-F238E27FC236}">
                <a16:creationId xmlns:a16="http://schemas.microsoft.com/office/drawing/2014/main" id="{EDC24C05-54F6-4D1D-8CA3-A171A771C42F}"/>
              </a:ext>
            </a:extLst>
          </p:cNvPr>
          <p:cNvSpPr txBox="1"/>
          <p:nvPr/>
        </p:nvSpPr>
        <p:spPr>
          <a:xfrm>
            <a:off x="481214" y="3055510"/>
            <a:ext cx="4748184" cy="3170099"/>
          </a:xfrm>
          <a:prstGeom prst="rect">
            <a:avLst/>
          </a:prstGeom>
          <a:noFill/>
        </p:spPr>
        <p:txBody>
          <a:bodyPr wrap="square" rtlCol="0">
            <a:spAutoFit/>
          </a:bodyPr>
          <a:lstStyle/>
          <a:p>
            <a:pPr marL="285750" indent="-285750">
              <a:buFont typeface="Arial" panose="020B0604020202020204" pitchFamily="34" charset="0"/>
              <a:buChar char="•"/>
            </a:pPr>
            <a:r>
              <a:rPr lang="de-DE" sz="2400" dirty="0" err="1">
                <a:solidFill>
                  <a:schemeClr val="tx2"/>
                </a:solidFill>
                <a:latin typeface="Roboto" panose="02000000000000000000" pitchFamily="2" charset="0"/>
                <a:ea typeface="Roboto" panose="02000000000000000000" pitchFamily="2" charset="0"/>
                <a:cs typeface="Roboto" panose="02000000000000000000" pitchFamily="2" charset="0"/>
              </a:rPr>
              <a:t>How</a:t>
            </a:r>
            <a:r>
              <a:rPr lang="de-DE" sz="2400" dirty="0">
                <a:solidFill>
                  <a:schemeClr val="tx2"/>
                </a:solidFill>
                <a:latin typeface="Roboto" panose="02000000000000000000" pitchFamily="2" charset="0"/>
                <a:ea typeface="Roboto" panose="02000000000000000000" pitchFamily="2" charset="0"/>
                <a:cs typeface="Roboto" panose="02000000000000000000" pitchFamily="2" charset="0"/>
              </a:rPr>
              <a:t>-</a:t>
            </a:r>
            <a:r>
              <a:rPr lang="de-DE" sz="2400" dirty="0" err="1">
                <a:solidFill>
                  <a:schemeClr val="tx2"/>
                </a:solidFill>
                <a:latin typeface="Roboto" panose="02000000000000000000" pitchFamily="2" charset="0"/>
                <a:ea typeface="Roboto" panose="02000000000000000000" pitchFamily="2" charset="0"/>
                <a:cs typeface="Roboto" panose="02000000000000000000" pitchFamily="2" charset="0"/>
              </a:rPr>
              <a:t>To</a:t>
            </a:r>
            <a:r>
              <a:rPr lang="de-DE" sz="2400" dirty="0">
                <a:solidFill>
                  <a:schemeClr val="tx2"/>
                </a:solidFill>
                <a:latin typeface="Roboto" panose="02000000000000000000" pitchFamily="2" charset="0"/>
                <a:ea typeface="Roboto" panose="02000000000000000000" pitchFamily="2" charset="0"/>
                <a:cs typeface="Roboto" panose="02000000000000000000" pitchFamily="2" charset="0"/>
              </a:rPr>
              <a:t>-Karten</a:t>
            </a:r>
          </a:p>
          <a:p>
            <a:pPr marL="285750" indent="-285750">
              <a:buFont typeface="Arial" panose="020B0604020202020204" pitchFamily="34" charset="0"/>
              <a:buChar char="•"/>
            </a:pPr>
            <a:r>
              <a:rPr lang="de-DE" sz="2400" dirty="0">
                <a:solidFill>
                  <a:schemeClr val="tx2"/>
                </a:solidFill>
                <a:latin typeface="Roboto" panose="02000000000000000000" pitchFamily="2" charset="0"/>
                <a:ea typeface="Roboto" panose="02000000000000000000" pitchFamily="2" charset="0"/>
                <a:cs typeface="Roboto" panose="02000000000000000000" pitchFamily="2" charset="0"/>
              </a:rPr>
              <a:t>Broschüre „Nachhaltige Mobilität an Hochschulen“</a:t>
            </a:r>
          </a:p>
          <a:p>
            <a:pPr marL="285750" indent="-285750">
              <a:buFont typeface="Arial" panose="020B0604020202020204" pitchFamily="34" charset="0"/>
              <a:buChar char="•"/>
            </a:pPr>
            <a:r>
              <a:rPr lang="de-DE" sz="2400" dirty="0">
                <a:solidFill>
                  <a:schemeClr val="tx2"/>
                </a:solidFill>
                <a:latin typeface="Roboto" panose="02000000000000000000" pitchFamily="2" charset="0"/>
                <a:ea typeface="Roboto" panose="02000000000000000000" pitchFamily="2" charset="0"/>
                <a:cs typeface="Roboto" panose="02000000000000000000" pitchFamily="2" charset="0"/>
              </a:rPr>
              <a:t>Broschüre „Nachhaltige Mobilität in der Ausbildung“ </a:t>
            </a:r>
          </a:p>
          <a:p>
            <a:endParaRPr lang="de-DE" sz="2400" dirty="0">
              <a:ln w="0"/>
              <a:solidFill>
                <a:schemeClr val="tx2"/>
              </a:solidFill>
              <a:effectLst>
                <a:outerShdw blurRad="38100" dist="19050" dir="2700000" algn="tl" rotWithShape="0">
                  <a:schemeClr val="dk1">
                    <a:alpha val="40000"/>
                  </a:schemeClr>
                </a:outerShdw>
              </a:effectLst>
              <a:latin typeface="Roboto" panose="02000000000000000000" pitchFamily="2" charset="0"/>
              <a:ea typeface="Roboto" panose="02000000000000000000" pitchFamily="2" charset="0"/>
              <a:cs typeface="Roboto" panose="02000000000000000000" pitchFamily="2" charset="0"/>
            </a:endParaRPr>
          </a:p>
          <a:p>
            <a:r>
              <a:rPr lang="de-DE" sz="2400" dirty="0">
                <a:ln w="0"/>
                <a:solidFill>
                  <a:schemeClr val="tx2"/>
                </a:solidFill>
                <a:latin typeface="Roboto" panose="02000000000000000000" pitchFamily="2" charset="0"/>
                <a:ea typeface="Roboto" panose="02000000000000000000" pitchFamily="2" charset="0"/>
                <a:cs typeface="Roboto" panose="02000000000000000000" pitchFamily="2" charset="0"/>
              </a:rPr>
              <a:t>Alles zu finden auf </a:t>
            </a:r>
          </a:p>
          <a:p>
            <a:r>
              <a:rPr lang="de-DE" sz="2400" dirty="0">
                <a:ln w="0"/>
                <a:solidFill>
                  <a:schemeClr val="tx2"/>
                </a:solidFill>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lang="de-DE" sz="2800" b="1" dirty="0">
                <a:ln w="0"/>
                <a:solidFill>
                  <a:schemeClr val="accent1"/>
                </a:solidFill>
                <a:latin typeface="Roboto" panose="02000000000000000000" pitchFamily="2" charset="0"/>
                <a:ea typeface="Roboto" panose="02000000000000000000" pitchFamily="2" charset="0"/>
                <a:cs typeface="Roboto" panose="02000000000000000000" pitchFamily="2" charset="0"/>
                <a:hlinkClick r:id="rId3"/>
              </a:rPr>
              <a:t>diy.vcd.org </a:t>
            </a:r>
            <a:endParaRPr lang="de-DE" sz="2400" b="1" dirty="0">
              <a:solidFill>
                <a:schemeClr val="accent1"/>
              </a:solidFill>
              <a:latin typeface="Roboto" panose="02000000000000000000" pitchFamily="2" charset="0"/>
              <a:ea typeface="Roboto" panose="02000000000000000000" pitchFamily="2" charset="0"/>
              <a:cs typeface="Roboto" panose="02000000000000000000" pitchFamily="2" charset="0"/>
            </a:endParaRPr>
          </a:p>
        </p:txBody>
      </p:sp>
      <p:pic>
        <p:nvPicPr>
          <p:cNvPr id="12" name="Grafik 11">
            <a:extLst>
              <a:ext uri="{FF2B5EF4-FFF2-40B4-BE49-F238E27FC236}">
                <a16:creationId xmlns:a16="http://schemas.microsoft.com/office/drawing/2014/main" id="{ED57754B-FCD8-438F-9B86-B22DD61D58E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117041" y="0"/>
            <a:ext cx="3026961" cy="2090058"/>
          </a:xfrm>
          <a:prstGeom prst="rect">
            <a:avLst/>
          </a:prstGeom>
          <a:ln>
            <a:noFill/>
          </a:ln>
          <a:effectLst/>
        </p:spPr>
      </p:pic>
      <p:pic>
        <p:nvPicPr>
          <p:cNvPr id="13" name="Grafik 12">
            <a:extLst>
              <a:ext uri="{FF2B5EF4-FFF2-40B4-BE49-F238E27FC236}">
                <a16:creationId xmlns:a16="http://schemas.microsoft.com/office/drawing/2014/main" id="{48AB8E53-0366-4769-9F1C-BCE24F745FE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112039" y="2229404"/>
            <a:ext cx="3031963" cy="2116183"/>
          </a:xfrm>
          <a:prstGeom prst="rect">
            <a:avLst/>
          </a:prstGeom>
          <a:ln>
            <a:noFill/>
          </a:ln>
          <a:effectLst/>
        </p:spPr>
      </p:pic>
      <p:pic>
        <p:nvPicPr>
          <p:cNvPr id="14" name="Grafik 13">
            <a:extLst>
              <a:ext uri="{FF2B5EF4-FFF2-40B4-BE49-F238E27FC236}">
                <a16:creationId xmlns:a16="http://schemas.microsoft.com/office/drawing/2014/main" id="{E180CF1A-F25C-4041-9ECC-CB4958C208F4}"/>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094620" y="4543494"/>
            <a:ext cx="3049380" cy="2116184"/>
          </a:xfrm>
          <a:prstGeom prst="rect">
            <a:avLst/>
          </a:prstGeom>
          <a:ln>
            <a:noFill/>
          </a:ln>
          <a:effectLst/>
        </p:spPr>
      </p:pic>
    </p:spTree>
    <p:extLst>
      <p:ext uri="{BB962C8B-B14F-4D97-AF65-F5344CB8AC3E}">
        <p14:creationId xmlns:p14="http://schemas.microsoft.com/office/powerpoint/2010/main" val="21335348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Bildplatzhalter 28">
            <a:extLst>
              <a:ext uri="{FF2B5EF4-FFF2-40B4-BE49-F238E27FC236}">
                <a16:creationId xmlns:a16="http://schemas.microsoft.com/office/drawing/2014/main" id="{11D30188-D568-43DF-B49E-2697F2CCDAE3}"/>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sp>
        <p:nvSpPr>
          <p:cNvPr id="3" name="Datumsplatzhalter 2">
            <a:extLst>
              <a:ext uri="{FF2B5EF4-FFF2-40B4-BE49-F238E27FC236}">
                <a16:creationId xmlns:a16="http://schemas.microsoft.com/office/drawing/2014/main" id="{F8981226-C29F-4543-BCD5-693E7066BCB3}"/>
              </a:ext>
            </a:extLst>
          </p:cNvPr>
          <p:cNvSpPr>
            <a:spLocks noGrp="1"/>
          </p:cNvSpPr>
          <p:nvPr>
            <p:ph type="dt" sz="half" idx="10"/>
          </p:nvPr>
        </p:nvSpPr>
        <p:spPr/>
        <p:txBody>
          <a:bodyPr/>
          <a:lstStyle/>
          <a:p>
            <a:fld id="{F546FD15-36FF-4867-82FC-ED3944D0853C}" type="datetime1">
              <a:rPr lang="de-DE" smtClean="0"/>
              <a:t>03.11.2023</a:t>
            </a:fld>
            <a:endParaRPr lang="de-DE"/>
          </a:p>
        </p:txBody>
      </p:sp>
      <p:sp>
        <p:nvSpPr>
          <p:cNvPr id="4" name="Foliennummernplatzhalter 3">
            <a:extLst>
              <a:ext uri="{FF2B5EF4-FFF2-40B4-BE49-F238E27FC236}">
                <a16:creationId xmlns:a16="http://schemas.microsoft.com/office/drawing/2014/main" id="{960B11AD-BFE9-45C6-9305-578285C5ED11}"/>
              </a:ext>
            </a:extLst>
          </p:cNvPr>
          <p:cNvSpPr>
            <a:spLocks noGrp="1"/>
          </p:cNvSpPr>
          <p:nvPr>
            <p:ph type="sldNum" sz="quarter" idx="12"/>
          </p:nvPr>
        </p:nvSpPr>
        <p:spPr/>
        <p:txBody>
          <a:bodyPr/>
          <a:lstStyle/>
          <a:p>
            <a:fld id="{FDCA9C79-A3EE-AF46-889E-891EB4850505}" type="slidenum">
              <a:rPr lang="de-DE" smtClean="0"/>
              <a:pPr/>
              <a:t>42</a:t>
            </a:fld>
            <a:endParaRPr lang="de-DE"/>
          </a:p>
        </p:txBody>
      </p:sp>
      <p:sp>
        <p:nvSpPr>
          <p:cNvPr id="2" name="Titel 1">
            <a:extLst>
              <a:ext uri="{FF2B5EF4-FFF2-40B4-BE49-F238E27FC236}">
                <a16:creationId xmlns:a16="http://schemas.microsoft.com/office/drawing/2014/main" id="{DB494443-B61F-41B1-A129-0BBBBD4D51A0}"/>
              </a:ext>
            </a:extLst>
          </p:cNvPr>
          <p:cNvSpPr>
            <a:spLocks noGrp="1"/>
          </p:cNvSpPr>
          <p:nvPr>
            <p:ph type="title"/>
          </p:nvPr>
        </p:nvSpPr>
        <p:spPr/>
        <p:txBody>
          <a:bodyPr/>
          <a:lstStyle/>
          <a:p>
            <a:r>
              <a:rPr lang="de-DE" b="1" dirty="0">
                <a:solidFill>
                  <a:schemeClr val="tx1"/>
                </a:solidFill>
              </a:rPr>
              <a:t>Gruppenarbeit: „Ideenfindung – Mobilität mitgestalten“</a:t>
            </a:r>
          </a:p>
        </p:txBody>
      </p:sp>
    </p:spTree>
    <p:extLst>
      <p:ext uri="{BB962C8B-B14F-4D97-AF65-F5344CB8AC3E}">
        <p14:creationId xmlns:p14="http://schemas.microsoft.com/office/powerpoint/2010/main" val="4313737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494443-B61F-41B1-A129-0BBBBD4D51A0}"/>
              </a:ext>
            </a:extLst>
          </p:cNvPr>
          <p:cNvSpPr>
            <a:spLocks noGrp="1"/>
          </p:cNvSpPr>
          <p:nvPr>
            <p:ph type="title"/>
          </p:nvPr>
        </p:nvSpPr>
        <p:spPr/>
        <p:txBody>
          <a:bodyPr/>
          <a:lstStyle/>
          <a:p>
            <a:r>
              <a:rPr lang="de-DE" b="1" dirty="0">
                <a:solidFill>
                  <a:schemeClr val="tx1"/>
                </a:solidFill>
              </a:rPr>
              <a:t>Werdet Mobilitätsgestalter*innen</a:t>
            </a:r>
          </a:p>
        </p:txBody>
      </p:sp>
      <p:sp>
        <p:nvSpPr>
          <p:cNvPr id="3" name="Datumsplatzhalter 2">
            <a:extLst>
              <a:ext uri="{FF2B5EF4-FFF2-40B4-BE49-F238E27FC236}">
                <a16:creationId xmlns:a16="http://schemas.microsoft.com/office/drawing/2014/main" id="{F8981226-C29F-4543-BCD5-693E7066BCB3}"/>
              </a:ext>
            </a:extLst>
          </p:cNvPr>
          <p:cNvSpPr>
            <a:spLocks noGrp="1"/>
          </p:cNvSpPr>
          <p:nvPr>
            <p:ph type="dt" sz="half" idx="10"/>
          </p:nvPr>
        </p:nvSpPr>
        <p:spPr/>
        <p:txBody>
          <a:bodyPr/>
          <a:lstStyle/>
          <a:p>
            <a:fld id="{F546FD15-36FF-4867-82FC-ED3944D0853C}" type="datetime1">
              <a:rPr lang="de-DE" smtClean="0"/>
              <a:t>03.11.2023</a:t>
            </a:fld>
            <a:endParaRPr lang="de-DE"/>
          </a:p>
        </p:txBody>
      </p:sp>
      <p:sp>
        <p:nvSpPr>
          <p:cNvPr id="4" name="Foliennummernplatzhalter 3">
            <a:extLst>
              <a:ext uri="{FF2B5EF4-FFF2-40B4-BE49-F238E27FC236}">
                <a16:creationId xmlns:a16="http://schemas.microsoft.com/office/drawing/2014/main" id="{960B11AD-BFE9-45C6-9305-578285C5ED11}"/>
              </a:ext>
            </a:extLst>
          </p:cNvPr>
          <p:cNvSpPr>
            <a:spLocks noGrp="1"/>
          </p:cNvSpPr>
          <p:nvPr>
            <p:ph type="sldNum" sz="quarter" idx="12"/>
          </p:nvPr>
        </p:nvSpPr>
        <p:spPr/>
        <p:txBody>
          <a:bodyPr/>
          <a:lstStyle/>
          <a:p>
            <a:fld id="{FDCA9C79-A3EE-AF46-889E-891EB4850505}" type="slidenum">
              <a:rPr lang="de-DE" smtClean="0"/>
              <a:pPr/>
              <a:t>43</a:t>
            </a:fld>
            <a:endParaRPr lang="de-DE"/>
          </a:p>
        </p:txBody>
      </p:sp>
      <p:sp>
        <p:nvSpPr>
          <p:cNvPr id="5" name="Inhaltsplatzhalter 4">
            <a:extLst>
              <a:ext uri="{FF2B5EF4-FFF2-40B4-BE49-F238E27FC236}">
                <a16:creationId xmlns:a16="http://schemas.microsoft.com/office/drawing/2014/main" id="{AF3DAB43-4379-4D62-A466-27EF82A26110}"/>
              </a:ext>
            </a:extLst>
          </p:cNvPr>
          <p:cNvSpPr>
            <a:spLocks noGrp="1"/>
          </p:cNvSpPr>
          <p:nvPr>
            <p:ph sz="quarter" idx="13"/>
          </p:nvPr>
        </p:nvSpPr>
        <p:spPr>
          <a:xfrm>
            <a:off x="447762" y="3328203"/>
            <a:ext cx="7941497" cy="1519568"/>
          </a:xfrm>
        </p:spPr>
        <p:txBody>
          <a:bodyPr>
            <a:normAutofit/>
          </a:bodyPr>
          <a:lstStyle/>
          <a:p>
            <a:pPr algn="ctr"/>
            <a:r>
              <a:rPr lang="de-DE" sz="2800" dirty="0"/>
              <a:t>Von der Idee zum eigenen Projekt: </a:t>
            </a:r>
          </a:p>
          <a:p>
            <a:pPr algn="ctr"/>
            <a:r>
              <a:rPr lang="de-DE" sz="2800" b="1" dirty="0"/>
              <a:t>Werdet aktiv und macht mit!</a:t>
            </a:r>
          </a:p>
        </p:txBody>
      </p:sp>
    </p:spTree>
    <p:extLst>
      <p:ext uri="{BB962C8B-B14F-4D97-AF65-F5344CB8AC3E}">
        <p14:creationId xmlns:p14="http://schemas.microsoft.com/office/powerpoint/2010/main" val="39147323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C4269EAB-B617-418F-B482-543517349F19}"/>
              </a:ext>
            </a:extLst>
          </p:cNvPr>
          <p:cNvSpPr>
            <a:spLocks noGrp="1"/>
          </p:cNvSpPr>
          <p:nvPr>
            <p:ph type="dt" sz="half" idx="10"/>
          </p:nvPr>
        </p:nvSpPr>
        <p:spPr/>
        <p:txBody>
          <a:bodyPr/>
          <a:lstStyle/>
          <a:p>
            <a:fld id="{F546FD15-36FF-4867-82FC-ED3944D0853C}" type="datetime1">
              <a:rPr lang="de-DE" smtClean="0"/>
              <a:t>03.11.2023</a:t>
            </a:fld>
            <a:endParaRPr lang="de-DE"/>
          </a:p>
        </p:txBody>
      </p:sp>
      <p:sp>
        <p:nvSpPr>
          <p:cNvPr id="4" name="Foliennummernplatzhalter 3">
            <a:extLst>
              <a:ext uri="{FF2B5EF4-FFF2-40B4-BE49-F238E27FC236}">
                <a16:creationId xmlns:a16="http://schemas.microsoft.com/office/drawing/2014/main" id="{EBA908FC-4C2D-4CA7-9733-CDE0473955EC}"/>
              </a:ext>
            </a:extLst>
          </p:cNvPr>
          <p:cNvSpPr>
            <a:spLocks noGrp="1"/>
          </p:cNvSpPr>
          <p:nvPr>
            <p:ph type="sldNum" sz="quarter" idx="11"/>
          </p:nvPr>
        </p:nvSpPr>
        <p:spPr/>
        <p:txBody>
          <a:bodyPr/>
          <a:lstStyle/>
          <a:p>
            <a:fld id="{FDCA9C79-A3EE-AF46-889E-891EB4850505}" type="slidenum">
              <a:rPr lang="de-DE" smtClean="0"/>
              <a:pPr/>
              <a:t>44</a:t>
            </a:fld>
            <a:endParaRPr lang="de-DE"/>
          </a:p>
        </p:txBody>
      </p:sp>
      <p:sp>
        <p:nvSpPr>
          <p:cNvPr id="6" name="Rechteck 5">
            <a:extLst>
              <a:ext uri="{FF2B5EF4-FFF2-40B4-BE49-F238E27FC236}">
                <a16:creationId xmlns:a16="http://schemas.microsoft.com/office/drawing/2014/main" id="{B5BA81A3-C2EE-4FD4-AB38-5D85E601D8E9}"/>
              </a:ext>
            </a:extLst>
          </p:cNvPr>
          <p:cNvSpPr/>
          <p:nvPr/>
        </p:nvSpPr>
        <p:spPr>
          <a:xfrm>
            <a:off x="457200" y="1109183"/>
            <a:ext cx="4487126" cy="523220"/>
          </a:xfrm>
          <a:prstGeom prst="rect">
            <a:avLst/>
          </a:prstGeom>
        </p:spPr>
        <p:txBody>
          <a:bodyPr wrap="none">
            <a:spAutoFit/>
          </a:bodyPr>
          <a:lstStyle/>
          <a:p>
            <a:r>
              <a:rPr lang="de-DE" sz="2800" b="1" dirty="0">
                <a:latin typeface="Roboto Slab Regular" pitchFamily="2" charset="0"/>
                <a:ea typeface="Roboto Slab Regular" pitchFamily="2" charset="0"/>
              </a:rPr>
              <a:t>Von der Idee zum Projekt</a:t>
            </a:r>
          </a:p>
        </p:txBody>
      </p:sp>
      <p:graphicFrame>
        <p:nvGraphicFramePr>
          <p:cNvPr id="11" name="Inhaltsplatzhalter 6">
            <a:extLst>
              <a:ext uri="{FF2B5EF4-FFF2-40B4-BE49-F238E27FC236}">
                <a16:creationId xmlns:a16="http://schemas.microsoft.com/office/drawing/2014/main" id="{F3D43144-7022-4B80-B50D-44166975F203}"/>
              </a:ext>
            </a:extLst>
          </p:cNvPr>
          <p:cNvGraphicFramePr>
            <a:graphicFrameLocks noGrp="1"/>
          </p:cNvGraphicFramePr>
          <p:nvPr>
            <p:ph sz="quarter" idx="13"/>
            <p:extLst>
              <p:ext uri="{D42A27DB-BD31-4B8C-83A1-F6EECF244321}">
                <p14:modId xmlns:p14="http://schemas.microsoft.com/office/powerpoint/2010/main" val="437199663"/>
              </p:ext>
            </p:extLst>
          </p:nvPr>
        </p:nvGraphicFramePr>
        <p:xfrm>
          <a:off x="323528" y="1844826"/>
          <a:ext cx="7110006" cy="43408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393007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48F4E0-C23E-488F-BAA4-4CD9A7F64ACF}"/>
              </a:ext>
            </a:extLst>
          </p:cNvPr>
          <p:cNvSpPr>
            <a:spLocks noGrp="1"/>
          </p:cNvSpPr>
          <p:nvPr>
            <p:ph type="title"/>
          </p:nvPr>
        </p:nvSpPr>
        <p:spPr>
          <a:xfrm>
            <a:off x="447761" y="1439503"/>
            <a:ext cx="5630823" cy="1143000"/>
          </a:xfrm>
        </p:spPr>
        <p:txBody>
          <a:bodyPr>
            <a:normAutofit/>
          </a:bodyPr>
          <a:lstStyle/>
          <a:p>
            <a:r>
              <a:rPr lang="de-DE" b="1" dirty="0">
                <a:solidFill>
                  <a:schemeClr val="tx1"/>
                </a:solidFill>
              </a:rPr>
              <a:t>Phase 1: Analyse </a:t>
            </a:r>
          </a:p>
        </p:txBody>
      </p:sp>
      <p:sp>
        <p:nvSpPr>
          <p:cNvPr id="3" name="Datumsplatzhalter 2">
            <a:extLst>
              <a:ext uri="{FF2B5EF4-FFF2-40B4-BE49-F238E27FC236}">
                <a16:creationId xmlns:a16="http://schemas.microsoft.com/office/drawing/2014/main" id="{D420BD8F-F954-4F07-AF03-D1998AB4CD5A}"/>
              </a:ext>
            </a:extLst>
          </p:cNvPr>
          <p:cNvSpPr>
            <a:spLocks noGrp="1"/>
          </p:cNvSpPr>
          <p:nvPr>
            <p:ph type="dt" sz="half" idx="10"/>
          </p:nvPr>
        </p:nvSpPr>
        <p:spPr/>
        <p:txBody>
          <a:bodyPr/>
          <a:lstStyle/>
          <a:p>
            <a:fld id="{F546FD15-36FF-4867-82FC-ED3944D0853C}" type="datetime1">
              <a:rPr lang="de-DE" smtClean="0"/>
              <a:t>03.11.2023</a:t>
            </a:fld>
            <a:endParaRPr lang="de-DE"/>
          </a:p>
        </p:txBody>
      </p:sp>
      <p:sp>
        <p:nvSpPr>
          <p:cNvPr id="4" name="Foliennummernplatzhalter 3">
            <a:extLst>
              <a:ext uri="{FF2B5EF4-FFF2-40B4-BE49-F238E27FC236}">
                <a16:creationId xmlns:a16="http://schemas.microsoft.com/office/drawing/2014/main" id="{CF70260C-5E4B-46BD-83C0-6169E77A08DF}"/>
              </a:ext>
            </a:extLst>
          </p:cNvPr>
          <p:cNvSpPr>
            <a:spLocks noGrp="1"/>
          </p:cNvSpPr>
          <p:nvPr>
            <p:ph type="sldNum" sz="quarter" idx="12"/>
          </p:nvPr>
        </p:nvSpPr>
        <p:spPr/>
        <p:txBody>
          <a:bodyPr/>
          <a:lstStyle/>
          <a:p>
            <a:fld id="{FDCA9C79-A3EE-AF46-889E-891EB4850505}" type="slidenum">
              <a:rPr lang="de-DE" smtClean="0"/>
              <a:pPr/>
              <a:t>45</a:t>
            </a:fld>
            <a:endParaRPr lang="de-DE"/>
          </a:p>
        </p:txBody>
      </p:sp>
      <p:graphicFrame>
        <p:nvGraphicFramePr>
          <p:cNvPr id="5" name="Inhaltsplatzhalter 6">
            <a:extLst>
              <a:ext uri="{FF2B5EF4-FFF2-40B4-BE49-F238E27FC236}">
                <a16:creationId xmlns:a16="http://schemas.microsoft.com/office/drawing/2014/main" id="{F9005AD5-FF39-4C48-BA9E-7B90D427512E}"/>
              </a:ext>
            </a:extLst>
          </p:cNvPr>
          <p:cNvGraphicFramePr>
            <a:graphicFrameLocks noGrp="1"/>
          </p:cNvGraphicFramePr>
          <p:nvPr>
            <p:ph sz="quarter" idx="13"/>
            <p:extLst>
              <p:ext uri="{D42A27DB-BD31-4B8C-83A1-F6EECF244321}">
                <p14:modId xmlns:p14="http://schemas.microsoft.com/office/powerpoint/2010/main" val="2424237393"/>
              </p:ext>
            </p:extLst>
          </p:nvPr>
        </p:nvGraphicFramePr>
        <p:xfrm>
          <a:off x="566057" y="3178628"/>
          <a:ext cx="8011886" cy="20029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332961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48F4E0-C23E-488F-BAA4-4CD9A7F64ACF}"/>
              </a:ext>
            </a:extLst>
          </p:cNvPr>
          <p:cNvSpPr>
            <a:spLocks noGrp="1"/>
          </p:cNvSpPr>
          <p:nvPr>
            <p:ph type="title"/>
          </p:nvPr>
        </p:nvSpPr>
        <p:spPr>
          <a:xfrm>
            <a:off x="447761" y="1439503"/>
            <a:ext cx="5630823" cy="1143000"/>
          </a:xfrm>
        </p:spPr>
        <p:txBody>
          <a:bodyPr>
            <a:normAutofit/>
          </a:bodyPr>
          <a:lstStyle/>
          <a:p>
            <a:r>
              <a:rPr lang="de-DE" b="1" dirty="0">
                <a:solidFill>
                  <a:schemeClr val="tx1"/>
                </a:solidFill>
              </a:rPr>
              <a:t>Phase 2: Ideenentwicklung </a:t>
            </a:r>
          </a:p>
        </p:txBody>
      </p:sp>
      <p:sp>
        <p:nvSpPr>
          <p:cNvPr id="3" name="Datumsplatzhalter 2">
            <a:extLst>
              <a:ext uri="{FF2B5EF4-FFF2-40B4-BE49-F238E27FC236}">
                <a16:creationId xmlns:a16="http://schemas.microsoft.com/office/drawing/2014/main" id="{D420BD8F-F954-4F07-AF03-D1998AB4CD5A}"/>
              </a:ext>
            </a:extLst>
          </p:cNvPr>
          <p:cNvSpPr>
            <a:spLocks noGrp="1"/>
          </p:cNvSpPr>
          <p:nvPr>
            <p:ph type="dt" sz="half" idx="10"/>
          </p:nvPr>
        </p:nvSpPr>
        <p:spPr/>
        <p:txBody>
          <a:bodyPr/>
          <a:lstStyle/>
          <a:p>
            <a:fld id="{F546FD15-36FF-4867-82FC-ED3944D0853C}" type="datetime1">
              <a:rPr lang="de-DE" smtClean="0"/>
              <a:t>03.11.2023</a:t>
            </a:fld>
            <a:endParaRPr lang="de-DE"/>
          </a:p>
        </p:txBody>
      </p:sp>
      <p:sp>
        <p:nvSpPr>
          <p:cNvPr id="4" name="Foliennummernplatzhalter 3">
            <a:extLst>
              <a:ext uri="{FF2B5EF4-FFF2-40B4-BE49-F238E27FC236}">
                <a16:creationId xmlns:a16="http://schemas.microsoft.com/office/drawing/2014/main" id="{CF70260C-5E4B-46BD-83C0-6169E77A08DF}"/>
              </a:ext>
            </a:extLst>
          </p:cNvPr>
          <p:cNvSpPr>
            <a:spLocks noGrp="1"/>
          </p:cNvSpPr>
          <p:nvPr>
            <p:ph type="sldNum" sz="quarter" idx="12"/>
          </p:nvPr>
        </p:nvSpPr>
        <p:spPr/>
        <p:txBody>
          <a:bodyPr/>
          <a:lstStyle/>
          <a:p>
            <a:fld id="{FDCA9C79-A3EE-AF46-889E-891EB4850505}" type="slidenum">
              <a:rPr lang="de-DE" smtClean="0"/>
              <a:pPr/>
              <a:t>46</a:t>
            </a:fld>
            <a:endParaRPr lang="de-DE"/>
          </a:p>
        </p:txBody>
      </p:sp>
      <p:graphicFrame>
        <p:nvGraphicFramePr>
          <p:cNvPr id="10" name="Inhaltsplatzhalter 6">
            <a:extLst>
              <a:ext uri="{FF2B5EF4-FFF2-40B4-BE49-F238E27FC236}">
                <a16:creationId xmlns:a16="http://schemas.microsoft.com/office/drawing/2014/main" id="{2254E55C-DB21-4172-9805-FE0C3247D3A1}"/>
              </a:ext>
            </a:extLst>
          </p:cNvPr>
          <p:cNvGraphicFramePr>
            <a:graphicFrameLocks/>
          </p:cNvGraphicFramePr>
          <p:nvPr>
            <p:extLst>
              <p:ext uri="{D42A27DB-BD31-4B8C-83A1-F6EECF244321}">
                <p14:modId xmlns:p14="http://schemas.microsoft.com/office/powerpoint/2010/main" val="2498490709"/>
              </p:ext>
            </p:extLst>
          </p:nvPr>
        </p:nvGraphicFramePr>
        <p:xfrm>
          <a:off x="112542" y="3178628"/>
          <a:ext cx="8778240" cy="20029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712722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48F4E0-C23E-488F-BAA4-4CD9A7F64ACF}"/>
              </a:ext>
            </a:extLst>
          </p:cNvPr>
          <p:cNvSpPr>
            <a:spLocks noGrp="1"/>
          </p:cNvSpPr>
          <p:nvPr>
            <p:ph type="title"/>
          </p:nvPr>
        </p:nvSpPr>
        <p:spPr>
          <a:xfrm>
            <a:off x="447761" y="1439503"/>
            <a:ext cx="6867441" cy="1143000"/>
          </a:xfrm>
        </p:spPr>
        <p:txBody>
          <a:bodyPr>
            <a:normAutofit/>
          </a:bodyPr>
          <a:lstStyle/>
          <a:p>
            <a:r>
              <a:rPr lang="de-DE" b="1" dirty="0">
                <a:solidFill>
                  <a:schemeClr val="tx1"/>
                </a:solidFill>
              </a:rPr>
              <a:t>Phase 3 - 4: Umsetzung  &amp; Evaluation</a:t>
            </a:r>
          </a:p>
        </p:txBody>
      </p:sp>
      <p:sp>
        <p:nvSpPr>
          <p:cNvPr id="3" name="Datumsplatzhalter 2">
            <a:extLst>
              <a:ext uri="{FF2B5EF4-FFF2-40B4-BE49-F238E27FC236}">
                <a16:creationId xmlns:a16="http://schemas.microsoft.com/office/drawing/2014/main" id="{D420BD8F-F954-4F07-AF03-D1998AB4CD5A}"/>
              </a:ext>
            </a:extLst>
          </p:cNvPr>
          <p:cNvSpPr>
            <a:spLocks noGrp="1"/>
          </p:cNvSpPr>
          <p:nvPr>
            <p:ph type="dt" sz="half" idx="10"/>
          </p:nvPr>
        </p:nvSpPr>
        <p:spPr/>
        <p:txBody>
          <a:bodyPr/>
          <a:lstStyle/>
          <a:p>
            <a:fld id="{F546FD15-36FF-4867-82FC-ED3944D0853C}" type="datetime1">
              <a:rPr lang="de-DE" smtClean="0"/>
              <a:t>03.11.2023</a:t>
            </a:fld>
            <a:endParaRPr lang="de-DE"/>
          </a:p>
        </p:txBody>
      </p:sp>
      <p:sp>
        <p:nvSpPr>
          <p:cNvPr id="4" name="Foliennummernplatzhalter 3">
            <a:extLst>
              <a:ext uri="{FF2B5EF4-FFF2-40B4-BE49-F238E27FC236}">
                <a16:creationId xmlns:a16="http://schemas.microsoft.com/office/drawing/2014/main" id="{CF70260C-5E4B-46BD-83C0-6169E77A08DF}"/>
              </a:ext>
            </a:extLst>
          </p:cNvPr>
          <p:cNvSpPr>
            <a:spLocks noGrp="1"/>
          </p:cNvSpPr>
          <p:nvPr>
            <p:ph type="sldNum" sz="quarter" idx="12"/>
          </p:nvPr>
        </p:nvSpPr>
        <p:spPr/>
        <p:txBody>
          <a:bodyPr/>
          <a:lstStyle/>
          <a:p>
            <a:fld id="{FDCA9C79-A3EE-AF46-889E-891EB4850505}" type="slidenum">
              <a:rPr lang="de-DE" smtClean="0"/>
              <a:pPr/>
              <a:t>47</a:t>
            </a:fld>
            <a:endParaRPr lang="de-DE"/>
          </a:p>
        </p:txBody>
      </p:sp>
      <p:graphicFrame>
        <p:nvGraphicFramePr>
          <p:cNvPr id="10" name="Inhaltsplatzhalter 6">
            <a:extLst>
              <a:ext uri="{FF2B5EF4-FFF2-40B4-BE49-F238E27FC236}">
                <a16:creationId xmlns:a16="http://schemas.microsoft.com/office/drawing/2014/main" id="{2254E55C-DB21-4172-9805-FE0C3247D3A1}"/>
              </a:ext>
            </a:extLst>
          </p:cNvPr>
          <p:cNvGraphicFramePr>
            <a:graphicFrameLocks/>
          </p:cNvGraphicFramePr>
          <p:nvPr>
            <p:extLst>
              <p:ext uri="{D42A27DB-BD31-4B8C-83A1-F6EECF244321}">
                <p14:modId xmlns:p14="http://schemas.microsoft.com/office/powerpoint/2010/main" val="1272887345"/>
              </p:ext>
            </p:extLst>
          </p:nvPr>
        </p:nvGraphicFramePr>
        <p:xfrm>
          <a:off x="112543" y="3178628"/>
          <a:ext cx="8257735" cy="25187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733657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48F4E0-C23E-488F-BAA4-4CD9A7F64ACF}"/>
              </a:ext>
            </a:extLst>
          </p:cNvPr>
          <p:cNvSpPr>
            <a:spLocks noGrp="1"/>
          </p:cNvSpPr>
          <p:nvPr>
            <p:ph type="title"/>
          </p:nvPr>
        </p:nvSpPr>
        <p:spPr>
          <a:xfrm>
            <a:off x="447761" y="1439503"/>
            <a:ext cx="6867441" cy="1143000"/>
          </a:xfrm>
        </p:spPr>
        <p:txBody>
          <a:bodyPr>
            <a:normAutofit/>
          </a:bodyPr>
          <a:lstStyle/>
          <a:p>
            <a:r>
              <a:rPr lang="de-DE" b="1" dirty="0">
                <a:solidFill>
                  <a:schemeClr val="tx1"/>
                </a:solidFill>
              </a:rPr>
              <a:t>Viel Erfolg und Freude an eurem Projekt!</a:t>
            </a:r>
          </a:p>
        </p:txBody>
      </p:sp>
      <p:sp>
        <p:nvSpPr>
          <p:cNvPr id="3" name="Datumsplatzhalter 2">
            <a:extLst>
              <a:ext uri="{FF2B5EF4-FFF2-40B4-BE49-F238E27FC236}">
                <a16:creationId xmlns:a16="http://schemas.microsoft.com/office/drawing/2014/main" id="{D420BD8F-F954-4F07-AF03-D1998AB4CD5A}"/>
              </a:ext>
            </a:extLst>
          </p:cNvPr>
          <p:cNvSpPr>
            <a:spLocks noGrp="1"/>
          </p:cNvSpPr>
          <p:nvPr>
            <p:ph type="dt" sz="half" idx="10"/>
          </p:nvPr>
        </p:nvSpPr>
        <p:spPr/>
        <p:txBody>
          <a:bodyPr/>
          <a:lstStyle/>
          <a:p>
            <a:fld id="{F546FD15-36FF-4867-82FC-ED3944D0853C}" type="datetime1">
              <a:rPr lang="de-DE" smtClean="0"/>
              <a:t>03.11.2023</a:t>
            </a:fld>
            <a:endParaRPr lang="de-DE"/>
          </a:p>
        </p:txBody>
      </p:sp>
      <p:sp>
        <p:nvSpPr>
          <p:cNvPr id="4" name="Foliennummernplatzhalter 3">
            <a:extLst>
              <a:ext uri="{FF2B5EF4-FFF2-40B4-BE49-F238E27FC236}">
                <a16:creationId xmlns:a16="http://schemas.microsoft.com/office/drawing/2014/main" id="{CF70260C-5E4B-46BD-83C0-6169E77A08DF}"/>
              </a:ext>
            </a:extLst>
          </p:cNvPr>
          <p:cNvSpPr>
            <a:spLocks noGrp="1"/>
          </p:cNvSpPr>
          <p:nvPr>
            <p:ph type="sldNum" sz="quarter" idx="12"/>
          </p:nvPr>
        </p:nvSpPr>
        <p:spPr/>
        <p:txBody>
          <a:bodyPr/>
          <a:lstStyle/>
          <a:p>
            <a:fld id="{FDCA9C79-A3EE-AF46-889E-891EB4850505}" type="slidenum">
              <a:rPr lang="de-DE" smtClean="0"/>
              <a:pPr/>
              <a:t>48</a:t>
            </a:fld>
            <a:endParaRPr lang="de-DE"/>
          </a:p>
        </p:txBody>
      </p:sp>
      <p:pic>
        <p:nvPicPr>
          <p:cNvPr id="9" name="Grafik 8">
            <a:extLst>
              <a:ext uri="{FF2B5EF4-FFF2-40B4-BE49-F238E27FC236}">
                <a16:creationId xmlns:a16="http://schemas.microsoft.com/office/drawing/2014/main" id="{15D96E87-D1BC-45B3-B2E5-A80B36FBE22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 y="3038625"/>
            <a:ext cx="9143999" cy="3629465"/>
          </a:xfrm>
          <a:prstGeom prst="rect">
            <a:avLst/>
          </a:prstGeom>
        </p:spPr>
      </p:pic>
    </p:spTree>
    <p:extLst>
      <p:ext uri="{BB962C8B-B14F-4D97-AF65-F5344CB8AC3E}">
        <p14:creationId xmlns:p14="http://schemas.microsoft.com/office/powerpoint/2010/main" val="26263388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3078A7-7DDB-48E5-B104-56A201CF7E6B}" type="datetime1">
              <a:rPr lang="de-DE" smtClean="0"/>
              <a:t>03.11.2023</a:t>
            </a:fld>
            <a:endParaRPr lang="de-DE"/>
          </a:p>
        </p:txBody>
      </p:sp>
      <p:sp>
        <p:nvSpPr>
          <p:cNvPr id="3" name="Slide Number Placeholder 2"/>
          <p:cNvSpPr>
            <a:spLocks noGrp="1"/>
          </p:cNvSpPr>
          <p:nvPr>
            <p:ph type="sldNum" sz="quarter" idx="12"/>
          </p:nvPr>
        </p:nvSpPr>
        <p:spPr/>
        <p:txBody>
          <a:bodyPr/>
          <a:lstStyle/>
          <a:p>
            <a:fld id="{FDCA9C79-A3EE-AF46-889E-891EB4850505}" type="slidenum">
              <a:rPr lang="de-DE" smtClean="0"/>
              <a:pPr/>
              <a:t>49</a:t>
            </a:fld>
            <a:endParaRPr lang="de-DE"/>
          </a:p>
        </p:txBody>
      </p:sp>
      <p:pic>
        <p:nvPicPr>
          <p:cNvPr id="4" name="Grafik 3">
            <a:extLst>
              <a:ext uri="{FF2B5EF4-FFF2-40B4-BE49-F238E27FC236}">
                <a16:creationId xmlns:a16="http://schemas.microsoft.com/office/drawing/2014/main" id="{FB1C2BD6-CCCA-40E7-B230-1D51B456590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3892" y="5043758"/>
            <a:ext cx="1844501" cy="1585097"/>
          </a:xfrm>
          <a:prstGeom prst="rect">
            <a:avLst/>
          </a:prstGeom>
        </p:spPr>
      </p:pic>
      <p:pic>
        <p:nvPicPr>
          <p:cNvPr id="5" name="Grafik 4">
            <a:extLst>
              <a:ext uri="{FF2B5EF4-FFF2-40B4-BE49-F238E27FC236}">
                <a16:creationId xmlns:a16="http://schemas.microsoft.com/office/drawing/2014/main" id="{33904BEF-1284-49B1-92C7-7402FD93E95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827800" y="5671389"/>
            <a:ext cx="2179350" cy="988291"/>
          </a:xfrm>
          <a:prstGeom prst="rect">
            <a:avLst/>
          </a:prstGeom>
        </p:spPr>
      </p:pic>
      <p:sp>
        <p:nvSpPr>
          <p:cNvPr id="6" name="Textfeld 5">
            <a:extLst>
              <a:ext uri="{FF2B5EF4-FFF2-40B4-BE49-F238E27FC236}">
                <a16:creationId xmlns:a16="http://schemas.microsoft.com/office/drawing/2014/main" id="{7D4D74AA-0924-4081-B1A6-B79C665C8D17}"/>
              </a:ext>
            </a:extLst>
          </p:cNvPr>
          <p:cNvSpPr txBox="1"/>
          <p:nvPr/>
        </p:nvSpPr>
        <p:spPr>
          <a:xfrm>
            <a:off x="1131257" y="2022200"/>
            <a:ext cx="1844502" cy="461665"/>
          </a:xfrm>
          <a:prstGeom prst="rect">
            <a:avLst/>
          </a:prstGeom>
          <a:noFill/>
        </p:spPr>
        <p:txBody>
          <a:bodyPr wrap="square" rtlCol="0">
            <a:spAutoFit/>
          </a:bodyPr>
          <a:lstStyle/>
          <a:p>
            <a:r>
              <a:rPr lang="de-DE" sz="2400" dirty="0">
                <a:solidFill>
                  <a:schemeClr val="tx2"/>
                </a:solidFill>
                <a:latin typeface="Roboto" panose="02000000000000000000" pitchFamily="2" charset="0"/>
                <a:ea typeface="Roboto" panose="02000000000000000000" pitchFamily="2" charset="0"/>
                <a:cs typeface="Roboto" panose="02000000000000000000" pitchFamily="2" charset="0"/>
              </a:rPr>
              <a:t>diy.vcd.org</a:t>
            </a:r>
          </a:p>
        </p:txBody>
      </p:sp>
      <p:pic>
        <p:nvPicPr>
          <p:cNvPr id="7" name="Grafik 6" descr="E-Mail">
            <a:extLst>
              <a:ext uri="{FF2B5EF4-FFF2-40B4-BE49-F238E27FC236}">
                <a16:creationId xmlns:a16="http://schemas.microsoft.com/office/drawing/2014/main" id="{D2AFB2B5-1B94-436A-9D5C-BBBD8092EBB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0552" y="889667"/>
            <a:ext cx="461665" cy="461665"/>
          </a:xfrm>
          <a:prstGeom prst="rect">
            <a:avLst/>
          </a:prstGeom>
        </p:spPr>
      </p:pic>
      <p:pic>
        <p:nvPicPr>
          <p:cNvPr id="8" name="Grafik 7">
            <a:extLst>
              <a:ext uri="{FF2B5EF4-FFF2-40B4-BE49-F238E27FC236}">
                <a16:creationId xmlns:a16="http://schemas.microsoft.com/office/drawing/2014/main" id="{A24EBA69-E0B4-4953-8FC0-8970D62F496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41841" y="1492463"/>
            <a:ext cx="371739" cy="393424"/>
          </a:xfrm>
          <a:prstGeom prst="rect">
            <a:avLst/>
          </a:prstGeom>
        </p:spPr>
      </p:pic>
      <p:sp>
        <p:nvSpPr>
          <p:cNvPr id="9" name="Textfeld 8">
            <a:extLst>
              <a:ext uri="{FF2B5EF4-FFF2-40B4-BE49-F238E27FC236}">
                <a16:creationId xmlns:a16="http://schemas.microsoft.com/office/drawing/2014/main" id="{444D0A2B-577A-4FB4-9B1D-02A6C5FA3AFD}"/>
              </a:ext>
            </a:extLst>
          </p:cNvPr>
          <p:cNvSpPr txBox="1"/>
          <p:nvPr/>
        </p:nvSpPr>
        <p:spPr>
          <a:xfrm>
            <a:off x="996140" y="1478928"/>
            <a:ext cx="1571156" cy="461665"/>
          </a:xfrm>
          <a:prstGeom prst="rect">
            <a:avLst/>
          </a:prstGeom>
          <a:noFill/>
        </p:spPr>
        <p:txBody>
          <a:bodyPr wrap="square" rtlCol="0">
            <a:spAutoFit/>
          </a:bodyPr>
          <a:lstStyle/>
          <a:p>
            <a:pPr algn="ctr"/>
            <a:r>
              <a:rPr lang="de-DE" sz="2400" dirty="0">
                <a:solidFill>
                  <a:schemeClr val="tx2"/>
                </a:solidFill>
                <a:latin typeface="Roboto" panose="02000000000000000000" pitchFamily="2" charset="0"/>
                <a:ea typeface="Roboto" panose="02000000000000000000" pitchFamily="2" charset="0"/>
                <a:cs typeface="Roboto" panose="02000000000000000000" pitchFamily="2" charset="0"/>
              </a:rPr>
              <a:t> @vcd_ev</a:t>
            </a:r>
          </a:p>
        </p:txBody>
      </p:sp>
      <p:sp>
        <p:nvSpPr>
          <p:cNvPr id="10" name="Rechteck 9">
            <a:extLst>
              <a:ext uri="{FF2B5EF4-FFF2-40B4-BE49-F238E27FC236}">
                <a16:creationId xmlns:a16="http://schemas.microsoft.com/office/drawing/2014/main" id="{408083F4-5397-4A0D-9FBF-1908B800FBC2}"/>
              </a:ext>
            </a:extLst>
          </p:cNvPr>
          <p:cNvSpPr/>
          <p:nvPr/>
        </p:nvSpPr>
        <p:spPr>
          <a:xfrm>
            <a:off x="590550" y="409156"/>
            <a:ext cx="2719014" cy="400110"/>
          </a:xfrm>
          <a:prstGeom prst="rect">
            <a:avLst/>
          </a:prstGeom>
        </p:spPr>
        <p:txBody>
          <a:bodyPr wrap="none">
            <a:spAutoFit/>
          </a:bodyPr>
          <a:lstStyle/>
          <a:p>
            <a:r>
              <a:rPr lang="de-DE" sz="2000" b="1" dirty="0">
                <a:latin typeface="Roboto" panose="02000000000000000000" pitchFamily="2" charset="0"/>
                <a:ea typeface="Roboto" panose="02000000000000000000" pitchFamily="2" charset="0"/>
                <a:cs typeface="Roboto" panose="02000000000000000000" pitchFamily="2" charset="0"/>
              </a:rPr>
              <a:t>Kontaktmöglichkeiten</a:t>
            </a:r>
            <a:endParaRPr lang="de-DE" b="1" dirty="0">
              <a:latin typeface="Roboto" panose="02000000000000000000" pitchFamily="2" charset="0"/>
              <a:ea typeface="Roboto" panose="02000000000000000000" pitchFamily="2" charset="0"/>
              <a:cs typeface="Roboto" panose="02000000000000000000" pitchFamily="2" charset="0"/>
            </a:endParaRPr>
          </a:p>
        </p:txBody>
      </p:sp>
      <p:sp>
        <p:nvSpPr>
          <p:cNvPr id="11" name="Textfeld 10">
            <a:extLst>
              <a:ext uri="{FF2B5EF4-FFF2-40B4-BE49-F238E27FC236}">
                <a16:creationId xmlns:a16="http://schemas.microsoft.com/office/drawing/2014/main" id="{1D608143-0F60-43E5-B472-791489A91933}"/>
              </a:ext>
            </a:extLst>
          </p:cNvPr>
          <p:cNvSpPr txBox="1"/>
          <p:nvPr/>
        </p:nvSpPr>
        <p:spPr>
          <a:xfrm>
            <a:off x="1163148" y="924513"/>
            <a:ext cx="1874231" cy="461665"/>
          </a:xfrm>
          <a:prstGeom prst="rect">
            <a:avLst/>
          </a:prstGeom>
          <a:noFill/>
        </p:spPr>
        <p:txBody>
          <a:bodyPr wrap="none" rtlCol="0">
            <a:spAutoFit/>
          </a:bodyPr>
          <a:lstStyle/>
          <a:p>
            <a:r>
              <a:rPr lang="de-DE" sz="2400" dirty="0">
                <a:solidFill>
                  <a:schemeClr val="tx2"/>
                </a:solidFill>
                <a:latin typeface="Roboto" panose="02000000000000000000" pitchFamily="2" charset="0"/>
                <a:ea typeface="Roboto" panose="02000000000000000000" pitchFamily="2" charset="0"/>
                <a:cs typeface="Roboto" panose="02000000000000000000" pitchFamily="2" charset="0"/>
              </a:rPr>
              <a:t>diy@vcd.org</a:t>
            </a:r>
          </a:p>
        </p:txBody>
      </p:sp>
      <p:pic>
        <p:nvPicPr>
          <p:cNvPr id="13" name="Grafik 12">
            <a:extLst>
              <a:ext uri="{FF2B5EF4-FFF2-40B4-BE49-F238E27FC236}">
                <a16:creationId xmlns:a16="http://schemas.microsoft.com/office/drawing/2014/main" id="{EE431EA8-CDE5-4ED8-BD55-2BB893F7B47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36053" y="2030594"/>
            <a:ext cx="434892" cy="43126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760" y="1439503"/>
            <a:ext cx="5331604" cy="1143000"/>
          </a:xfrm>
        </p:spPr>
        <p:txBody>
          <a:bodyPr>
            <a:normAutofit/>
          </a:bodyPr>
          <a:lstStyle/>
          <a:p>
            <a:r>
              <a:rPr lang="de-DE" b="1" dirty="0">
                <a:solidFill>
                  <a:schemeClr val="tx1"/>
                </a:solidFill>
              </a:rPr>
              <a:t>Das »DIY«-Förderungspaket</a:t>
            </a:r>
          </a:p>
        </p:txBody>
      </p:sp>
      <p:sp>
        <p:nvSpPr>
          <p:cNvPr id="3" name="Date Placeholder 2"/>
          <p:cNvSpPr>
            <a:spLocks noGrp="1"/>
          </p:cNvSpPr>
          <p:nvPr>
            <p:ph type="dt" sz="half" idx="10"/>
          </p:nvPr>
        </p:nvSpPr>
        <p:spPr/>
        <p:txBody>
          <a:bodyPr/>
          <a:lstStyle/>
          <a:p>
            <a:fld id="{E3E0DB89-F9CA-46C9-8132-86A89E7CAFE0}" type="datetime1">
              <a:rPr lang="de-DE" smtClean="0"/>
              <a:t>03.11.2023</a:t>
            </a:fld>
            <a:endParaRPr lang="de-DE"/>
          </a:p>
        </p:txBody>
      </p:sp>
      <p:sp>
        <p:nvSpPr>
          <p:cNvPr id="4" name="Slide Number Placeholder 3"/>
          <p:cNvSpPr>
            <a:spLocks noGrp="1"/>
          </p:cNvSpPr>
          <p:nvPr>
            <p:ph type="sldNum" sz="quarter" idx="12"/>
          </p:nvPr>
        </p:nvSpPr>
        <p:spPr/>
        <p:txBody>
          <a:bodyPr/>
          <a:lstStyle/>
          <a:p>
            <a:fld id="{FDCA9C79-A3EE-AF46-889E-891EB4850505}" type="slidenum">
              <a:rPr lang="de-DE" smtClean="0"/>
              <a:pPr/>
              <a:t>5</a:t>
            </a:fld>
            <a:endParaRPr lang="de-DE" dirty="0"/>
          </a:p>
        </p:txBody>
      </p:sp>
      <p:sp>
        <p:nvSpPr>
          <p:cNvPr id="5" name="Content Placeholder 4"/>
          <p:cNvSpPr>
            <a:spLocks noGrp="1"/>
          </p:cNvSpPr>
          <p:nvPr>
            <p:ph sz="quarter" idx="13"/>
          </p:nvPr>
        </p:nvSpPr>
        <p:spPr>
          <a:xfrm>
            <a:off x="447760" y="2978153"/>
            <a:ext cx="5228758" cy="3456103"/>
          </a:xfrm>
        </p:spPr>
        <p:txBody>
          <a:bodyPr>
            <a:normAutofit fontScale="92500" lnSpcReduction="10000"/>
          </a:bodyPr>
          <a:lstStyle/>
          <a:p>
            <a:r>
              <a:rPr lang="de-DE" dirty="0">
                <a:latin typeface="Roboto" panose="02000000000000000000" pitchFamily="2" charset="0"/>
                <a:ea typeface="Roboto" panose="02000000000000000000" pitchFamily="2" charset="0"/>
                <a:cs typeface="Roboto" panose="02000000000000000000" pitchFamily="2" charset="0"/>
              </a:rPr>
              <a:t>Ihr wollt ein Projekt umsetzen? DIY unterstützt euch mit:</a:t>
            </a:r>
          </a:p>
          <a:p>
            <a:pPr lvl="1"/>
            <a:r>
              <a:rPr lang="de-DE" b="1" dirty="0">
                <a:latin typeface="Roboto" panose="02000000000000000000" pitchFamily="2" charset="0"/>
                <a:ea typeface="Roboto" panose="02000000000000000000" pitchFamily="2" charset="0"/>
                <a:cs typeface="Roboto" panose="02000000000000000000" pitchFamily="2" charset="0"/>
              </a:rPr>
              <a:t>Persönlicher Betreuung</a:t>
            </a:r>
          </a:p>
          <a:p>
            <a:pPr lvl="1"/>
            <a:r>
              <a:rPr lang="de-DE" b="1" dirty="0">
                <a:latin typeface="Roboto" panose="02000000000000000000" pitchFamily="2" charset="0"/>
                <a:ea typeface="Roboto" panose="02000000000000000000" pitchFamily="2" charset="0"/>
                <a:cs typeface="Roboto" panose="02000000000000000000" pitchFamily="2" charset="0"/>
              </a:rPr>
              <a:t>Weiterbildungen im Projektmanagement und Öffentlichkeitsarbeit</a:t>
            </a:r>
          </a:p>
          <a:p>
            <a:pPr lvl="1"/>
            <a:r>
              <a:rPr lang="de-DE" b="1" dirty="0">
                <a:latin typeface="Roboto" panose="02000000000000000000" pitchFamily="2" charset="0"/>
                <a:ea typeface="Roboto" panose="02000000000000000000" pitchFamily="2" charset="0"/>
                <a:cs typeface="Roboto" panose="02000000000000000000" pitchFamily="2" charset="0"/>
              </a:rPr>
              <a:t>Finanzierung euer Projektidee in Höhe von bis zu 1000 € </a:t>
            </a:r>
          </a:p>
          <a:p>
            <a:pPr lvl="1"/>
            <a:r>
              <a:rPr lang="de-DE" b="1" dirty="0">
                <a:latin typeface="Roboto" panose="02000000000000000000" pitchFamily="2" charset="0"/>
                <a:ea typeface="Roboto" panose="02000000000000000000" pitchFamily="2" charset="0"/>
                <a:cs typeface="Roboto" panose="02000000000000000000" pitchFamily="2" charset="0"/>
              </a:rPr>
              <a:t>Zertifikat bei erfolgreicher Absolvierung </a:t>
            </a:r>
          </a:p>
          <a:p>
            <a:pPr indent="-457200"/>
            <a:endParaRPr lang="de-DE" b="1" dirty="0">
              <a:latin typeface="Roboto" panose="02000000000000000000" pitchFamily="2" charset="0"/>
              <a:ea typeface="Roboto" panose="02000000000000000000" pitchFamily="2" charset="0"/>
              <a:cs typeface="Roboto" panose="02000000000000000000" pitchFamily="2" charset="0"/>
            </a:endParaRPr>
          </a:p>
          <a:p>
            <a:pPr indent="-457200"/>
            <a:r>
              <a:rPr lang="de-DE" b="1" dirty="0">
                <a:latin typeface="Roboto" panose="02000000000000000000" pitchFamily="2" charset="0"/>
                <a:ea typeface="Roboto" panose="02000000000000000000" pitchFamily="2" charset="0"/>
                <a:cs typeface="Roboto" panose="02000000000000000000" pitchFamily="2" charset="0"/>
              </a:rPr>
              <a:t>Mehr Infos auf: </a:t>
            </a:r>
            <a:r>
              <a:rPr lang="de-DE" b="1" dirty="0">
                <a:latin typeface="Roboto" panose="02000000000000000000" pitchFamily="2" charset="0"/>
                <a:ea typeface="Roboto" panose="02000000000000000000" pitchFamily="2" charset="0"/>
                <a:cs typeface="Roboto" panose="02000000000000000000" pitchFamily="2" charset="0"/>
                <a:hlinkClick r:id="rId3"/>
              </a:rPr>
              <a:t>diy.vcd.org</a:t>
            </a:r>
            <a:endParaRPr lang="de-DE" b="1" dirty="0">
              <a:latin typeface="Roboto" panose="02000000000000000000" pitchFamily="2" charset="0"/>
              <a:ea typeface="Roboto" panose="02000000000000000000" pitchFamily="2" charset="0"/>
              <a:cs typeface="Roboto" panose="02000000000000000000" pitchFamily="2" charset="0"/>
            </a:endParaRPr>
          </a:p>
          <a:p>
            <a:pPr lvl="1"/>
            <a:endParaRPr lang="de-DE" b="1" dirty="0">
              <a:latin typeface="Roboto" panose="02000000000000000000" pitchFamily="2" charset="0"/>
              <a:ea typeface="Roboto" panose="02000000000000000000" pitchFamily="2" charset="0"/>
              <a:cs typeface="Roboto" panose="02000000000000000000" pitchFamily="2" charset="0"/>
            </a:endParaRPr>
          </a:p>
          <a:p>
            <a:endParaRPr lang="de-DE" b="1" dirty="0">
              <a:latin typeface="Roboto" panose="02000000000000000000" pitchFamily="2" charset="0"/>
              <a:ea typeface="Roboto" panose="02000000000000000000" pitchFamily="2" charset="0"/>
              <a:cs typeface="Roboto" panose="02000000000000000000" pitchFamily="2" charset="0"/>
            </a:endParaRPr>
          </a:p>
        </p:txBody>
      </p:sp>
      <p:pic>
        <p:nvPicPr>
          <p:cNvPr id="6" name="Grafik 5">
            <a:extLst>
              <a:ext uri="{FF2B5EF4-FFF2-40B4-BE49-F238E27FC236}">
                <a16:creationId xmlns:a16="http://schemas.microsoft.com/office/drawing/2014/main" id="{C88EC5A4-C6DF-45F7-8E62-BAE983B321A3}"/>
              </a:ext>
            </a:extLst>
          </p:cNvPr>
          <p:cNvPicPr>
            <a:picLocks noChangeAspect="1"/>
          </p:cNvPicPr>
          <p:nvPr/>
        </p:nvPicPr>
        <p:blipFill>
          <a:blip r:embed="rId4"/>
          <a:stretch>
            <a:fillRect/>
          </a:stretch>
        </p:blipFill>
        <p:spPr>
          <a:xfrm>
            <a:off x="5775807" y="1375548"/>
            <a:ext cx="3368195" cy="2243090"/>
          </a:xfrm>
          <a:prstGeom prst="rect">
            <a:avLst/>
          </a:prstGeom>
          <a:ln>
            <a:noFill/>
          </a:ln>
          <a:effectLst/>
        </p:spPr>
      </p:pic>
      <p:pic>
        <p:nvPicPr>
          <p:cNvPr id="8" name="Grafik 7">
            <a:extLst>
              <a:ext uri="{FF2B5EF4-FFF2-40B4-BE49-F238E27FC236}">
                <a16:creationId xmlns:a16="http://schemas.microsoft.com/office/drawing/2014/main" id="{E21FAEB8-D434-412C-9F0C-2BC3F4C8F9A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779365" y="3668973"/>
            <a:ext cx="3364636" cy="2243091"/>
          </a:xfrm>
          <a:prstGeom prst="rect">
            <a:avLst/>
          </a:prstGeom>
          <a:ln>
            <a:noFill/>
          </a:ln>
          <a:effectLst/>
        </p:spPr>
      </p:pic>
    </p:spTree>
    <p:extLst>
      <p:ext uri="{BB962C8B-B14F-4D97-AF65-F5344CB8AC3E}">
        <p14:creationId xmlns:p14="http://schemas.microsoft.com/office/powerpoint/2010/main" val="5863154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D67FA-2FFA-4927-86D3-FE3CB8D9BD6F}"/>
              </a:ext>
            </a:extLst>
          </p:cNvPr>
          <p:cNvSpPr>
            <a:spLocks noGrp="1"/>
          </p:cNvSpPr>
          <p:nvPr>
            <p:ph type="title"/>
          </p:nvPr>
        </p:nvSpPr>
        <p:spPr/>
        <p:txBody>
          <a:bodyPr/>
          <a:lstStyle/>
          <a:p>
            <a:r>
              <a:rPr lang="de-DE" b="1" dirty="0">
                <a:solidFill>
                  <a:schemeClr val="tx1"/>
                </a:solidFill>
              </a:rPr>
              <a:t>Was haben wir heute vor?</a:t>
            </a:r>
          </a:p>
        </p:txBody>
      </p:sp>
      <p:sp>
        <p:nvSpPr>
          <p:cNvPr id="3" name="Datumsplatzhalter 2">
            <a:extLst>
              <a:ext uri="{FF2B5EF4-FFF2-40B4-BE49-F238E27FC236}">
                <a16:creationId xmlns:a16="http://schemas.microsoft.com/office/drawing/2014/main" id="{E2817F89-7B9A-4D31-A3A8-F1447F301FC9}"/>
              </a:ext>
            </a:extLst>
          </p:cNvPr>
          <p:cNvSpPr>
            <a:spLocks noGrp="1"/>
          </p:cNvSpPr>
          <p:nvPr>
            <p:ph type="dt" sz="half" idx="10"/>
          </p:nvPr>
        </p:nvSpPr>
        <p:spPr/>
        <p:txBody>
          <a:bodyPr/>
          <a:lstStyle/>
          <a:p>
            <a:fld id="{F546FD15-36FF-4867-82FC-ED3944D0853C}" type="datetime1">
              <a:rPr lang="de-DE" smtClean="0"/>
              <a:t>03.11.2023</a:t>
            </a:fld>
            <a:endParaRPr lang="de-DE"/>
          </a:p>
        </p:txBody>
      </p:sp>
      <p:sp>
        <p:nvSpPr>
          <p:cNvPr id="4" name="Foliennummernplatzhalter 3">
            <a:extLst>
              <a:ext uri="{FF2B5EF4-FFF2-40B4-BE49-F238E27FC236}">
                <a16:creationId xmlns:a16="http://schemas.microsoft.com/office/drawing/2014/main" id="{3A164BAC-50D5-46F8-8CB9-BA6E3516875A}"/>
              </a:ext>
            </a:extLst>
          </p:cNvPr>
          <p:cNvSpPr>
            <a:spLocks noGrp="1"/>
          </p:cNvSpPr>
          <p:nvPr>
            <p:ph type="sldNum" sz="quarter" idx="12"/>
          </p:nvPr>
        </p:nvSpPr>
        <p:spPr/>
        <p:txBody>
          <a:bodyPr/>
          <a:lstStyle/>
          <a:p>
            <a:fld id="{FDCA9C79-A3EE-AF46-889E-891EB4850505}" type="slidenum">
              <a:rPr lang="de-DE" smtClean="0"/>
              <a:pPr/>
              <a:t>6</a:t>
            </a:fld>
            <a:endParaRPr lang="de-DE"/>
          </a:p>
        </p:txBody>
      </p:sp>
      <p:sp>
        <p:nvSpPr>
          <p:cNvPr id="5" name="Inhaltsplatzhalter 4">
            <a:extLst>
              <a:ext uri="{FF2B5EF4-FFF2-40B4-BE49-F238E27FC236}">
                <a16:creationId xmlns:a16="http://schemas.microsoft.com/office/drawing/2014/main" id="{955071CD-AE0B-4C01-8AA9-4979084AB6C0}"/>
              </a:ext>
            </a:extLst>
          </p:cNvPr>
          <p:cNvSpPr>
            <a:spLocks noGrp="1"/>
          </p:cNvSpPr>
          <p:nvPr>
            <p:ph sz="quarter" idx="13"/>
          </p:nvPr>
        </p:nvSpPr>
        <p:spPr>
          <a:xfrm>
            <a:off x="457200" y="3017838"/>
            <a:ext cx="8394700" cy="2900362"/>
          </a:xfrm>
        </p:spPr>
        <p:txBody>
          <a:bodyPr>
            <a:noAutofit/>
          </a:bodyPr>
          <a:lstStyle/>
          <a:p>
            <a:pPr marL="342900" indent="-342900">
              <a:buFont typeface="Arial" panose="020B0604020202020204" pitchFamily="34" charset="0"/>
              <a:buChar char="•"/>
            </a:pPr>
            <a:r>
              <a:rPr lang="de-DE" sz="2400" dirty="0"/>
              <a:t>Wie sind wir unterwegs?</a:t>
            </a:r>
          </a:p>
          <a:p>
            <a:pPr marL="342900" indent="-342900">
              <a:buFont typeface="Arial" panose="020B0604020202020204" pitchFamily="34" charset="0"/>
              <a:buChar char="•"/>
            </a:pPr>
            <a:r>
              <a:rPr lang="de-DE" sz="2400" dirty="0"/>
              <a:t>Welche Folgen hat unsere Mobilität?</a:t>
            </a:r>
          </a:p>
          <a:p>
            <a:pPr marL="342900" indent="-342900">
              <a:buFont typeface="Arial" panose="020B0604020202020204" pitchFamily="34" charset="0"/>
              <a:buChar char="•"/>
            </a:pPr>
            <a:r>
              <a:rPr lang="de-DE" sz="2400" dirty="0"/>
              <a:t>Was ist nachhaltige Mobilität? </a:t>
            </a:r>
          </a:p>
          <a:p>
            <a:pPr marL="342900" indent="-342900">
              <a:buFont typeface="Arial" panose="020B0604020202020204" pitchFamily="34" charset="0"/>
              <a:buChar char="•"/>
            </a:pPr>
            <a:r>
              <a:rPr lang="de-DE" sz="2400" dirty="0"/>
              <a:t>Warum ist Mobilitätsmanagement sinnvoll?</a:t>
            </a:r>
          </a:p>
          <a:p>
            <a:pPr marL="342900" indent="-342900">
              <a:buFont typeface="Arial" panose="020B0604020202020204" pitchFamily="34" charset="0"/>
              <a:buChar char="•"/>
            </a:pPr>
            <a:r>
              <a:rPr lang="de-DE" sz="2400" dirty="0"/>
              <a:t>Gute Beispiele machen es vor</a:t>
            </a:r>
          </a:p>
          <a:p>
            <a:pPr marL="342900" indent="-342900">
              <a:buFont typeface="Arial" panose="020B0604020202020204" pitchFamily="34" charset="0"/>
              <a:buChar char="•"/>
            </a:pPr>
            <a:r>
              <a:rPr lang="de-DE" sz="2400" b="1" dirty="0"/>
              <a:t>Gruppenarbeit: „Ideenfindung – Mobilität mitgestalten“</a:t>
            </a:r>
            <a:endParaRPr lang="de-DE" sz="2400" dirty="0"/>
          </a:p>
        </p:txBody>
      </p:sp>
    </p:spTree>
    <p:extLst>
      <p:ext uri="{BB962C8B-B14F-4D97-AF65-F5344CB8AC3E}">
        <p14:creationId xmlns:p14="http://schemas.microsoft.com/office/powerpoint/2010/main" val="41924478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A9AD1430-C0BD-49B6-908B-C8F7B37D549A}"/>
              </a:ext>
            </a:extLst>
          </p:cNvPr>
          <p:cNvSpPr>
            <a:spLocks noGrp="1"/>
          </p:cNvSpPr>
          <p:nvPr>
            <p:ph type="dt" sz="half" idx="10"/>
          </p:nvPr>
        </p:nvSpPr>
        <p:spPr/>
        <p:txBody>
          <a:bodyPr/>
          <a:lstStyle/>
          <a:p>
            <a:r>
              <a:rPr lang="de-DE"/>
              <a:t>14.10.2021</a:t>
            </a:r>
          </a:p>
        </p:txBody>
      </p:sp>
      <p:sp>
        <p:nvSpPr>
          <p:cNvPr id="4" name="Foliennummernplatzhalter 3">
            <a:extLst>
              <a:ext uri="{FF2B5EF4-FFF2-40B4-BE49-F238E27FC236}">
                <a16:creationId xmlns:a16="http://schemas.microsoft.com/office/drawing/2014/main" id="{7F09BA38-97C7-4300-A699-0238CC0EEA75}"/>
              </a:ext>
            </a:extLst>
          </p:cNvPr>
          <p:cNvSpPr>
            <a:spLocks noGrp="1"/>
          </p:cNvSpPr>
          <p:nvPr>
            <p:ph type="sldNum" sz="quarter" idx="12"/>
          </p:nvPr>
        </p:nvSpPr>
        <p:spPr/>
        <p:txBody>
          <a:bodyPr/>
          <a:lstStyle/>
          <a:p>
            <a:fld id="{FDCA9C79-A3EE-AF46-889E-891EB4850505}" type="slidenum">
              <a:rPr lang="de-DE" smtClean="0"/>
              <a:pPr/>
              <a:t>7</a:t>
            </a:fld>
            <a:endParaRPr lang="de-DE"/>
          </a:p>
        </p:txBody>
      </p:sp>
      <p:sp>
        <p:nvSpPr>
          <p:cNvPr id="5" name="Titel 4">
            <a:extLst>
              <a:ext uri="{FF2B5EF4-FFF2-40B4-BE49-F238E27FC236}">
                <a16:creationId xmlns:a16="http://schemas.microsoft.com/office/drawing/2014/main" id="{A78B780A-68F3-44AD-BAE2-B346ECB4B3EA}"/>
              </a:ext>
            </a:extLst>
          </p:cNvPr>
          <p:cNvSpPr>
            <a:spLocks noGrp="1"/>
          </p:cNvSpPr>
          <p:nvPr>
            <p:ph type="title"/>
          </p:nvPr>
        </p:nvSpPr>
        <p:spPr/>
        <p:txBody>
          <a:bodyPr/>
          <a:lstStyle/>
          <a:p>
            <a:r>
              <a:rPr lang="de-DE" b="1" dirty="0">
                <a:solidFill>
                  <a:schemeClr val="tx1"/>
                </a:solidFill>
              </a:rPr>
              <a:t>Wie sind wir unterwegs?</a:t>
            </a:r>
          </a:p>
        </p:txBody>
      </p:sp>
      <p:sp>
        <p:nvSpPr>
          <p:cNvPr id="7" name="Inhaltsplatzhalter 4">
            <a:extLst>
              <a:ext uri="{FF2B5EF4-FFF2-40B4-BE49-F238E27FC236}">
                <a16:creationId xmlns:a16="http://schemas.microsoft.com/office/drawing/2014/main" id="{541D9718-D789-4F95-AF40-84D60ABD42DB}"/>
              </a:ext>
            </a:extLst>
          </p:cNvPr>
          <p:cNvSpPr txBox="1">
            <a:spLocks/>
          </p:cNvSpPr>
          <p:nvPr/>
        </p:nvSpPr>
        <p:spPr>
          <a:xfrm>
            <a:off x="457200" y="3106740"/>
            <a:ext cx="6915950" cy="2663825"/>
          </a:xfrm>
          <a:prstGeom prst="rect">
            <a:avLst/>
          </a:prstGeom>
        </p:spPr>
        <p:txBody>
          <a:bodyPr vert="horz" lIns="91440" tIns="45720" rIns="91440" bIns="45720" rtlCol="0">
            <a:normAutofit/>
          </a:bodyPr>
          <a:lstStyle>
            <a:lvl1pPr marL="0" indent="0" algn="l" defTabSz="457200" rtl="0" eaLnBrk="1" latinLnBrk="0" hangingPunct="1">
              <a:spcBef>
                <a:spcPct val="20000"/>
              </a:spcBef>
              <a:buFontTx/>
              <a:buNone/>
              <a:defRPr sz="2000" kern="1200">
                <a:solidFill>
                  <a:srgbClr val="AEC905"/>
                </a:solidFill>
                <a:latin typeface="Roboto"/>
                <a:ea typeface="+mn-ea"/>
                <a:cs typeface="Roboto"/>
              </a:defRPr>
            </a:lvl1pPr>
            <a:lvl2pPr marL="1440000" indent="-457200" algn="l" defTabSz="457200" rtl="0" eaLnBrk="1" latinLnBrk="0" hangingPunct="1">
              <a:spcBef>
                <a:spcPts val="600"/>
              </a:spcBef>
              <a:buSzPct val="100000"/>
              <a:buFontTx/>
              <a:buBlip>
                <a:blip r:embed="rId3"/>
              </a:buBlip>
              <a:defRPr sz="1800" kern="1200">
                <a:solidFill>
                  <a:srgbClr val="AEC905"/>
                </a:solidFill>
                <a:latin typeface="+mn-lt"/>
                <a:ea typeface="+mn-ea"/>
                <a:cs typeface="+mn-cs"/>
              </a:defRPr>
            </a:lvl2pPr>
            <a:lvl3pPr marL="1440000" indent="-457200" algn="l" defTabSz="457200" rtl="0" eaLnBrk="1" latinLnBrk="0" hangingPunct="1">
              <a:spcBef>
                <a:spcPts val="600"/>
              </a:spcBef>
              <a:buSzPct val="100000"/>
              <a:buFontTx/>
              <a:buBlip>
                <a:blip r:embed="rId3"/>
              </a:buBlip>
              <a:defRPr sz="1600" kern="1200">
                <a:solidFill>
                  <a:srgbClr val="AEC905"/>
                </a:solidFill>
                <a:latin typeface="+mn-lt"/>
                <a:ea typeface="+mn-ea"/>
                <a:cs typeface="+mn-cs"/>
              </a:defRPr>
            </a:lvl3pPr>
            <a:lvl4pPr marL="1440000" indent="-457200" algn="l" defTabSz="457200" rtl="0" eaLnBrk="1" latinLnBrk="0" hangingPunct="1">
              <a:spcBef>
                <a:spcPts val="600"/>
              </a:spcBef>
              <a:buFontTx/>
              <a:buBlip>
                <a:blip r:embed="rId3"/>
              </a:buBlip>
              <a:defRPr sz="1200" kern="1200">
                <a:solidFill>
                  <a:srgbClr val="AEC905"/>
                </a:solidFill>
                <a:latin typeface="+mn-lt"/>
                <a:ea typeface="+mn-ea"/>
                <a:cs typeface="+mn-cs"/>
              </a:defRPr>
            </a:lvl4pPr>
            <a:lvl5pPr marL="2057400" indent="-228600" algn="l" defTabSz="457200" rtl="0" eaLnBrk="1" latinLnBrk="0" hangingPunct="1">
              <a:spcBef>
                <a:spcPct val="20000"/>
              </a:spcBef>
              <a:buSzPct val="100000"/>
              <a:buFontTx/>
              <a:buBlip>
                <a:blip r:embed="rId3"/>
              </a:buBlip>
              <a:defRPr sz="1050" kern="1200">
                <a:solidFill>
                  <a:srgbClr val="AEC90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de-DE" sz="2800" dirty="0">
              <a:solidFill>
                <a:schemeClr val="tx2"/>
              </a:solidFill>
            </a:endParaRPr>
          </a:p>
          <a:p>
            <a:endParaRPr lang="de-DE" sz="2800" dirty="0"/>
          </a:p>
        </p:txBody>
      </p:sp>
      <p:pic>
        <p:nvPicPr>
          <p:cNvPr id="9" name="Grafik 8">
            <a:extLst>
              <a:ext uri="{FF2B5EF4-FFF2-40B4-BE49-F238E27FC236}">
                <a16:creationId xmlns:a16="http://schemas.microsoft.com/office/drawing/2014/main" id="{B7C31A95-0F02-4F14-ACCB-05417554C9DA}"/>
              </a:ext>
            </a:extLst>
          </p:cNvPr>
          <p:cNvPicPr>
            <a:picLocks noChangeAspect="1"/>
          </p:cNvPicPr>
          <p:nvPr/>
        </p:nvPicPr>
        <p:blipFill>
          <a:blip r:embed="rId4"/>
          <a:stretch>
            <a:fillRect/>
          </a:stretch>
        </p:blipFill>
        <p:spPr>
          <a:xfrm>
            <a:off x="376059" y="3217251"/>
            <a:ext cx="5666176" cy="2116497"/>
          </a:xfrm>
          <a:prstGeom prst="rect">
            <a:avLst/>
          </a:prstGeom>
        </p:spPr>
      </p:pic>
      <p:pic>
        <p:nvPicPr>
          <p:cNvPr id="11" name="Grafik 10">
            <a:extLst>
              <a:ext uri="{FF2B5EF4-FFF2-40B4-BE49-F238E27FC236}">
                <a16:creationId xmlns:a16="http://schemas.microsoft.com/office/drawing/2014/main" id="{D94E2065-0996-4D64-A65E-5AD44D7BEAA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608394" y="4526693"/>
            <a:ext cx="2755900" cy="1354383"/>
          </a:xfrm>
          <a:prstGeom prst="rect">
            <a:avLst/>
          </a:prstGeom>
        </p:spPr>
      </p:pic>
      <p:pic>
        <p:nvPicPr>
          <p:cNvPr id="13" name="Grafik 12">
            <a:extLst>
              <a:ext uri="{FF2B5EF4-FFF2-40B4-BE49-F238E27FC236}">
                <a16:creationId xmlns:a16="http://schemas.microsoft.com/office/drawing/2014/main" id="{8185B93B-B24B-44BA-88E7-8E7E0FE4672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590593" y="1336720"/>
            <a:ext cx="3484806" cy="2753154"/>
          </a:xfrm>
          <a:prstGeom prst="rect">
            <a:avLst/>
          </a:prstGeom>
        </p:spPr>
      </p:pic>
    </p:spTree>
    <p:extLst>
      <p:ext uri="{BB962C8B-B14F-4D97-AF65-F5344CB8AC3E}">
        <p14:creationId xmlns:p14="http://schemas.microsoft.com/office/powerpoint/2010/main" val="32227946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A9AD1430-C0BD-49B6-908B-C8F7B37D549A}"/>
              </a:ext>
            </a:extLst>
          </p:cNvPr>
          <p:cNvSpPr>
            <a:spLocks noGrp="1"/>
          </p:cNvSpPr>
          <p:nvPr>
            <p:ph type="dt" sz="half" idx="10"/>
          </p:nvPr>
        </p:nvSpPr>
        <p:spPr/>
        <p:txBody>
          <a:bodyPr/>
          <a:lstStyle/>
          <a:p>
            <a:r>
              <a:rPr lang="de-DE"/>
              <a:t>14.10.2021</a:t>
            </a:r>
          </a:p>
        </p:txBody>
      </p:sp>
      <p:sp>
        <p:nvSpPr>
          <p:cNvPr id="4" name="Foliennummernplatzhalter 3">
            <a:extLst>
              <a:ext uri="{FF2B5EF4-FFF2-40B4-BE49-F238E27FC236}">
                <a16:creationId xmlns:a16="http://schemas.microsoft.com/office/drawing/2014/main" id="{7F09BA38-97C7-4300-A699-0238CC0EEA75}"/>
              </a:ext>
            </a:extLst>
          </p:cNvPr>
          <p:cNvSpPr>
            <a:spLocks noGrp="1"/>
          </p:cNvSpPr>
          <p:nvPr>
            <p:ph type="sldNum" sz="quarter" idx="12"/>
          </p:nvPr>
        </p:nvSpPr>
        <p:spPr/>
        <p:txBody>
          <a:bodyPr/>
          <a:lstStyle/>
          <a:p>
            <a:fld id="{FDCA9C79-A3EE-AF46-889E-891EB4850505}" type="slidenum">
              <a:rPr lang="de-DE" smtClean="0"/>
              <a:pPr/>
              <a:t>8</a:t>
            </a:fld>
            <a:endParaRPr lang="de-DE"/>
          </a:p>
        </p:txBody>
      </p:sp>
      <p:sp>
        <p:nvSpPr>
          <p:cNvPr id="5" name="Titel 4">
            <a:extLst>
              <a:ext uri="{FF2B5EF4-FFF2-40B4-BE49-F238E27FC236}">
                <a16:creationId xmlns:a16="http://schemas.microsoft.com/office/drawing/2014/main" id="{A78B780A-68F3-44AD-BAE2-B346ECB4B3EA}"/>
              </a:ext>
            </a:extLst>
          </p:cNvPr>
          <p:cNvSpPr>
            <a:spLocks noGrp="1"/>
          </p:cNvSpPr>
          <p:nvPr>
            <p:ph type="title"/>
          </p:nvPr>
        </p:nvSpPr>
        <p:spPr/>
        <p:txBody>
          <a:bodyPr/>
          <a:lstStyle/>
          <a:p>
            <a:r>
              <a:rPr lang="de-DE" b="1" dirty="0">
                <a:solidFill>
                  <a:schemeClr val="tx1"/>
                </a:solidFill>
              </a:rPr>
              <a:t>Wie sind wir unterwegs?</a:t>
            </a:r>
          </a:p>
        </p:txBody>
      </p:sp>
      <p:sp>
        <p:nvSpPr>
          <p:cNvPr id="7" name="Inhaltsplatzhalter 4">
            <a:extLst>
              <a:ext uri="{FF2B5EF4-FFF2-40B4-BE49-F238E27FC236}">
                <a16:creationId xmlns:a16="http://schemas.microsoft.com/office/drawing/2014/main" id="{541D9718-D789-4F95-AF40-84D60ABD42DB}"/>
              </a:ext>
            </a:extLst>
          </p:cNvPr>
          <p:cNvSpPr txBox="1">
            <a:spLocks/>
          </p:cNvSpPr>
          <p:nvPr/>
        </p:nvSpPr>
        <p:spPr>
          <a:xfrm>
            <a:off x="457200" y="3106740"/>
            <a:ext cx="6915950" cy="2663825"/>
          </a:xfrm>
          <a:prstGeom prst="rect">
            <a:avLst/>
          </a:prstGeom>
        </p:spPr>
        <p:txBody>
          <a:bodyPr vert="horz" lIns="91440" tIns="45720" rIns="91440" bIns="45720" rtlCol="0">
            <a:normAutofit/>
          </a:bodyPr>
          <a:lstStyle>
            <a:lvl1pPr marL="0" indent="0" algn="l" defTabSz="457200" rtl="0" eaLnBrk="1" latinLnBrk="0" hangingPunct="1">
              <a:spcBef>
                <a:spcPct val="20000"/>
              </a:spcBef>
              <a:buFontTx/>
              <a:buNone/>
              <a:defRPr sz="2000" kern="1200">
                <a:solidFill>
                  <a:srgbClr val="AEC905"/>
                </a:solidFill>
                <a:latin typeface="Roboto"/>
                <a:ea typeface="+mn-ea"/>
                <a:cs typeface="Roboto"/>
              </a:defRPr>
            </a:lvl1pPr>
            <a:lvl2pPr marL="1440000" indent="-457200" algn="l" defTabSz="457200" rtl="0" eaLnBrk="1" latinLnBrk="0" hangingPunct="1">
              <a:spcBef>
                <a:spcPts val="600"/>
              </a:spcBef>
              <a:buSzPct val="100000"/>
              <a:buFontTx/>
              <a:buBlip>
                <a:blip r:embed="rId3"/>
              </a:buBlip>
              <a:defRPr sz="1800" kern="1200">
                <a:solidFill>
                  <a:srgbClr val="AEC905"/>
                </a:solidFill>
                <a:latin typeface="+mn-lt"/>
                <a:ea typeface="+mn-ea"/>
                <a:cs typeface="+mn-cs"/>
              </a:defRPr>
            </a:lvl2pPr>
            <a:lvl3pPr marL="1440000" indent="-457200" algn="l" defTabSz="457200" rtl="0" eaLnBrk="1" latinLnBrk="0" hangingPunct="1">
              <a:spcBef>
                <a:spcPts val="600"/>
              </a:spcBef>
              <a:buSzPct val="100000"/>
              <a:buFontTx/>
              <a:buBlip>
                <a:blip r:embed="rId3"/>
              </a:buBlip>
              <a:defRPr sz="1600" kern="1200">
                <a:solidFill>
                  <a:srgbClr val="AEC905"/>
                </a:solidFill>
                <a:latin typeface="+mn-lt"/>
                <a:ea typeface="+mn-ea"/>
                <a:cs typeface="+mn-cs"/>
              </a:defRPr>
            </a:lvl3pPr>
            <a:lvl4pPr marL="1440000" indent="-457200" algn="l" defTabSz="457200" rtl="0" eaLnBrk="1" latinLnBrk="0" hangingPunct="1">
              <a:spcBef>
                <a:spcPts val="600"/>
              </a:spcBef>
              <a:buFontTx/>
              <a:buBlip>
                <a:blip r:embed="rId3"/>
              </a:buBlip>
              <a:defRPr sz="1200" kern="1200">
                <a:solidFill>
                  <a:srgbClr val="AEC905"/>
                </a:solidFill>
                <a:latin typeface="+mn-lt"/>
                <a:ea typeface="+mn-ea"/>
                <a:cs typeface="+mn-cs"/>
              </a:defRPr>
            </a:lvl4pPr>
            <a:lvl5pPr marL="2057400" indent="-228600" algn="l" defTabSz="457200" rtl="0" eaLnBrk="1" latinLnBrk="0" hangingPunct="1">
              <a:spcBef>
                <a:spcPct val="20000"/>
              </a:spcBef>
              <a:buSzPct val="100000"/>
              <a:buFontTx/>
              <a:buBlip>
                <a:blip r:embed="rId3"/>
              </a:buBlip>
              <a:defRPr sz="1050" kern="1200">
                <a:solidFill>
                  <a:srgbClr val="AEC90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sz="2800" dirty="0">
                <a:solidFill>
                  <a:schemeClr val="tx2"/>
                </a:solidFill>
              </a:rPr>
              <a:t>Welches Verkehrsmittel wird am meisten in Deutschland genutzt? </a:t>
            </a:r>
          </a:p>
          <a:p>
            <a:endParaRPr lang="de-DE" sz="2800" dirty="0">
              <a:solidFill>
                <a:schemeClr val="tx2"/>
              </a:solidFill>
            </a:endParaRPr>
          </a:p>
          <a:p>
            <a:pPr marL="457200" indent="-457200">
              <a:buFont typeface="Wingdings" panose="05000000000000000000" pitchFamily="2" charset="2"/>
              <a:buChar char="à"/>
            </a:pPr>
            <a:r>
              <a:rPr lang="de-DE" sz="2800" dirty="0">
                <a:solidFill>
                  <a:schemeClr val="tx2"/>
                </a:solidFill>
                <a:sym typeface="Wingdings" panose="05000000000000000000" pitchFamily="2" charset="2"/>
              </a:rPr>
              <a:t>Was denkt ihr? </a:t>
            </a:r>
          </a:p>
          <a:p>
            <a:pPr marL="457200" indent="-457200">
              <a:buFont typeface="Wingdings" panose="05000000000000000000" pitchFamily="2" charset="2"/>
              <a:buChar char="à"/>
            </a:pPr>
            <a:r>
              <a:rPr lang="de-DE" sz="2800" dirty="0">
                <a:solidFill>
                  <a:schemeClr val="tx2"/>
                </a:solidFill>
                <a:sym typeface="Wingdings" panose="05000000000000000000" pitchFamily="2" charset="2"/>
              </a:rPr>
              <a:t>Wie seid ihr unterwegs?</a:t>
            </a:r>
            <a:endParaRPr lang="de-DE" sz="2800" dirty="0">
              <a:solidFill>
                <a:schemeClr val="tx2"/>
              </a:solidFill>
            </a:endParaRPr>
          </a:p>
          <a:p>
            <a:endParaRPr lang="de-DE" sz="2800" dirty="0">
              <a:solidFill>
                <a:schemeClr val="tx2"/>
              </a:solidFill>
            </a:endParaRPr>
          </a:p>
          <a:p>
            <a:endParaRPr lang="de-DE" sz="2800" dirty="0"/>
          </a:p>
        </p:txBody>
      </p:sp>
    </p:spTree>
    <p:extLst>
      <p:ext uri="{BB962C8B-B14F-4D97-AF65-F5344CB8AC3E}">
        <p14:creationId xmlns:p14="http://schemas.microsoft.com/office/powerpoint/2010/main" val="2859436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FA9DE1D3-8A90-4AEF-852A-980E8127E9B5}"/>
              </a:ext>
            </a:extLst>
          </p:cNvPr>
          <p:cNvSpPr>
            <a:spLocks noGrp="1"/>
          </p:cNvSpPr>
          <p:nvPr>
            <p:ph type="title"/>
          </p:nvPr>
        </p:nvSpPr>
        <p:spPr/>
        <p:txBody>
          <a:bodyPr/>
          <a:lstStyle/>
          <a:p>
            <a:r>
              <a:rPr lang="de-DE" b="1" dirty="0">
                <a:solidFill>
                  <a:schemeClr val="tx1"/>
                </a:solidFill>
              </a:rPr>
              <a:t>Modal Split in Deutschland</a:t>
            </a:r>
          </a:p>
        </p:txBody>
      </p:sp>
      <p:sp>
        <p:nvSpPr>
          <p:cNvPr id="3" name="Datumsplatzhalter 2">
            <a:extLst>
              <a:ext uri="{FF2B5EF4-FFF2-40B4-BE49-F238E27FC236}">
                <a16:creationId xmlns:a16="http://schemas.microsoft.com/office/drawing/2014/main" id="{2237AD6E-B7BF-4734-966F-53A8324005C0}"/>
              </a:ext>
            </a:extLst>
          </p:cNvPr>
          <p:cNvSpPr>
            <a:spLocks noGrp="1"/>
          </p:cNvSpPr>
          <p:nvPr>
            <p:ph type="dt" sz="half" idx="10"/>
          </p:nvPr>
        </p:nvSpPr>
        <p:spPr/>
        <p:txBody>
          <a:bodyPr/>
          <a:lstStyle/>
          <a:p>
            <a:r>
              <a:rPr lang="de-DE"/>
              <a:t>14.10.2021</a:t>
            </a:r>
          </a:p>
        </p:txBody>
      </p:sp>
      <p:sp>
        <p:nvSpPr>
          <p:cNvPr id="4" name="Foliennummernplatzhalter 3">
            <a:extLst>
              <a:ext uri="{FF2B5EF4-FFF2-40B4-BE49-F238E27FC236}">
                <a16:creationId xmlns:a16="http://schemas.microsoft.com/office/drawing/2014/main" id="{D41E910A-A25D-4752-8FF2-621AD7E498E8}"/>
              </a:ext>
            </a:extLst>
          </p:cNvPr>
          <p:cNvSpPr>
            <a:spLocks noGrp="1"/>
          </p:cNvSpPr>
          <p:nvPr>
            <p:ph type="sldNum" sz="quarter" idx="12"/>
          </p:nvPr>
        </p:nvSpPr>
        <p:spPr/>
        <p:txBody>
          <a:bodyPr/>
          <a:lstStyle/>
          <a:p>
            <a:fld id="{FDCA9C79-A3EE-AF46-889E-891EB4850505}" type="slidenum">
              <a:rPr lang="de-DE" smtClean="0"/>
              <a:pPr/>
              <a:t>9</a:t>
            </a:fld>
            <a:endParaRPr lang="de-DE"/>
          </a:p>
        </p:txBody>
      </p:sp>
      <p:graphicFrame>
        <p:nvGraphicFramePr>
          <p:cNvPr id="8" name="Diagramm 7">
            <a:extLst>
              <a:ext uri="{FF2B5EF4-FFF2-40B4-BE49-F238E27FC236}">
                <a16:creationId xmlns:a16="http://schemas.microsoft.com/office/drawing/2014/main" id="{F9E978A9-D96A-4AEE-8678-DA0E8D52A2E7}"/>
              </a:ext>
            </a:extLst>
          </p:cNvPr>
          <p:cNvGraphicFramePr/>
          <p:nvPr>
            <p:extLst/>
          </p:nvPr>
        </p:nvGraphicFramePr>
        <p:xfrm>
          <a:off x="376059" y="2842549"/>
          <a:ext cx="4729170" cy="3569241"/>
        </p:xfrm>
        <a:graphic>
          <a:graphicData uri="http://schemas.openxmlformats.org/drawingml/2006/chart">
            <c:chart xmlns:c="http://schemas.openxmlformats.org/drawingml/2006/chart" xmlns:r="http://schemas.openxmlformats.org/officeDocument/2006/relationships" r:id="rId3"/>
          </a:graphicData>
        </a:graphic>
      </p:graphicFrame>
      <p:sp>
        <p:nvSpPr>
          <p:cNvPr id="10" name="Inhaltsplatzhalter 12">
            <a:extLst>
              <a:ext uri="{FF2B5EF4-FFF2-40B4-BE49-F238E27FC236}">
                <a16:creationId xmlns:a16="http://schemas.microsoft.com/office/drawing/2014/main" id="{87A1A374-19D6-40D0-91F7-C0D6307AEAF5}"/>
              </a:ext>
            </a:extLst>
          </p:cNvPr>
          <p:cNvSpPr>
            <a:spLocks noGrp="1"/>
          </p:cNvSpPr>
          <p:nvPr/>
        </p:nvSpPr>
        <p:spPr>
          <a:xfrm>
            <a:off x="190161" y="6370941"/>
            <a:ext cx="6047110" cy="267377"/>
          </a:xfrm>
          <a:prstGeom prst="rect">
            <a:avLst/>
          </a:prstGeom>
        </p:spPr>
        <p:txBody>
          <a:bodyPr vert="horz" lIns="91440" tIns="45720" rIns="91440" bIns="45720" rtlCol="0">
            <a:noAutofit/>
          </a:bodyPr>
          <a:lstStyle>
            <a:lvl1pPr marL="0" indent="0" algn="l" defTabSz="457200" rtl="0" eaLnBrk="1" latinLnBrk="0" hangingPunct="1">
              <a:spcBef>
                <a:spcPct val="20000"/>
              </a:spcBef>
              <a:buFontTx/>
              <a:buNone/>
              <a:defRPr sz="1400" kern="1200">
                <a:solidFill>
                  <a:schemeClr val="tx2"/>
                </a:solidFill>
                <a:latin typeface="Roboto"/>
                <a:ea typeface="+mn-ea"/>
                <a:cs typeface="Roboto"/>
              </a:defRPr>
            </a:lvl1pPr>
            <a:lvl2pPr marL="1440000" indent="-457200" algn="l" defTabSz="457200" rtl="0" eaLnBrk="1" latinLnBrk="0" hangingPunct="1">
              <a:spcBef>
                <a:spcPts val="600"/>
              </a:spcBef>
              <a:buSzPct val="100000"/>
              <a:buFontTx/>
              <a:buBlip>
                <a:blip r:embed="rId4"/>
              </a:buBlip>
              <a:defRPr sz="1800" kern="1200">
                <a:solidFill>
                  <a:schemeClr val="tx2"/>
                </a:solidFill>
                <a:latin typeface="+mn-lt"/>
                <a:ea typeface="+mn-ea"/>
                <a:cs typeface="+mn-cs"/>
              </a:defRPr>
            </a:lvl2pPr>
            <a:lvl3pPr marL="1440000" indent="-457200" algn="l" defTabSz="457200" rtl="0" eaLnBrk="1" latinLnBrk="0" hangingPunct="1">
              <a:spcBef>
                <a:spcPts val="600"/>
              </a:spcBef>
              <a:buSzPct val="100000"/>
              <a:buFontTx/>
              <a:buBlip>
                <a:blip r:embed="rId4"/>
              </a:buBlip>
              <a:defRPr sz="1600" kern="1200">
                <a:solidFill>
                  <a:schemeClr val="tx2"/>
                </a:solidFill>
                <a:latin typeface="+mn-lt"/>
                <a:ea typeface="+mn-ea"/>
                <a:cs typeface="+mn-cs"/>
              </a:defRPr>
            </a:lvl3pPr>
            <a:lvl4pPr marL="1440000" indent="-457200" algn="l" defTabSz="457200" rtl="0" eaLnBrk="1" latinLnBrk="0" hangingPunct="1">
              <a:spcBef>
                <a:spcPts val="600"/>
              </a:spcBef>
              <a:buFontTx/>
              <a:buBlip>
                <a:blip r:embed="rId4"/>
              </a:buBlip>
              <a:defRPr sz="1200" kern="1200">
                <a:solidFill>
                  <a:schemeClr val="tx2"/>
                </a:solidFill>
                <a:latin typeface="+mn-lt"/>
                <a:ea typeface="+mn-ea"/>
                <a:cs typeface="+mn-cs"/>
              </a:defRPr>
            </a:lvl4pPr>
            <a:lvl5pPr marL="2057400" indent="-228600" algn="l" defTabSz="457200" rtl="0" eaLnBrk="1" latinLnBrk="0" hangingPunct="1">
              <a:spcBef>
                <a:spcPct val="20000"/>
              </a:spcBef>
              <a:buSzPct val="100000"/>
              <a:buFontTx/>
              <a:buBlip>
                <a:blip r:embed="rId4"/>
              </a:buBlip>
              <a:defRPr sz="1050" kern="1200">
                <a:solidFill>
                  <a:srgbClr val="AEC90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dirty="0"/>
              <a:t>Abb.: Eigene Darstellung nach BMVI 2019 (S. 227) und </a:t>
            </a:r>
            <a:r>
              <a:rPr lang="de-DE" dirty="0" err="1">
                <a:latin typeface="Roboto" panose="02000000000000000000" pitchFamily="2" charset="0"/>
                <a:ea typeface="Roboto" panose="02000000000000000000" pitchFamily="2" charset="0"/>
                <a:cs typeface="Roboto" panose="02000000000000000000" pitchFamily="2" charset="0"/>
              </a:rPr>
              <a:t>SenUVK</a:t>
            </a:r>
            <a:endParaRPr lang="de-DE" dirty="0"/>
          </a:p>
        </p:txBody>
      </p:sp>
      <p:sp>
        <p:nvSpPr>
          <p:cNvPr id="11" name="Content Placeholder 4">
            <a:extLst>
              <a:ext uri="{FF2B5EF4-FFF2-40B4-BE49-F238E27FC236}">
                <a16:creationId xmlns:a16="http://schemas.microsoft.com/office/drawing/2014/main" id="{26DE883D-2CA7-4A92-A5C0-05088A24CA3B}"/>
              </a:ext>
            </a:extLst>
          </p:cNvPr>
          <p:cNvSpPr>
            <a:spLocks noGrp="1"/>
          </p:cNvSpPr>
          <p:nvPr>
            <p:ph sz="quarter" idx="13"/>
          </p:nvPr>
        </p:nvSpPr>
        <p:spPr>
          <a:xfrm>
            <a:off x="5433326" y="3478034"/>
            <a:ext cx="3639655" cy="2298266"/>
          </a:xfrm>
        </p:spPr>
        <p:txBody>
          <a:bodyPr>
            <a:normAutofit/>
          </a:bodyPr>
          <a:lstStyle/>
          <a:p>
            <a:r>
              <a:rPr lang="de-DE" sz="1800" b="1" dirty="0"/>
              <a:t>Ergebnis:</a:t>
            </a:r>
          </a:p>
          <a:p>
            <a:pPr marL="342900" indent="-342900">
              <a:buFont typeface="Arial" panose="020B0604020202020204" pitchFamily="34" charset="0"/>
              <a:buChar char="•"/>
            </a:pPr>
            <a:r>
              <a:rPr lang="de-DE" sz="1700" dirty="0"/>
              <a:t>Mehrheit der Wege mit dem Pkw</a:t>
            </a:r>
          </a:p>
          <a:p>
            <a:pPr marL="342900" indent="-342900">
              <a:buFont typeface="Arial" panose="020B0604020202020204" pitchFamily="34" charset="0"/>
              <a:buChar char="•"/>
            </a:pPr>
            <a:r>
              <a:rPr lang="de-DE" sz="1700" dirty="0"/>
              <a:t>Umweltverbund unterrepräsentiert</a:t>
            </a:r>
          </a:p>
          <a:p>
            <a:pPr marL="342900" indent="-342900">
              <a:buFont typeface="Arial" panose="020B0604020202020204" pitchFamily="34" charset="0"/>
              <a:buChar char="•"/>
            </a:pPr>
            <a:endParaRPr lang="de-DE" sz="1800" dirty="0"/>
          </a:p>
          <a:p>
            <a:r>
              <a:rPr lang="de-DE" sz="1800" dirty="0">
                <a:sym typeface="Wingdings" panose="05000000000000000000" pitchFamily="2" charset="2"/>
              </a:rPr>
              <a:t> </a:t>
            </a:r>
            <a:r>
              <a:rPr lang="de-DE" sz="1800" b="1" dirty="0">
                <a:sym typeface="Wingdings" panose="05000000000000000000" pitchFamily="2" charset="2"/>
              </a:rPr>
              <a:t>lokale Unterschiede!</a:t>
            </a:r>
            <a:endParaRPr lang="de-DE" sz="1800" b="1" dirty="0"/>
          </a:p>
          <a:p>
            <a:pPr marL="342900" indent="-342900">
              <a:buFont typeface="Arial" panose="020B0604020202020204" pitchFamily="34" charset="0"/>
              <a:buChar char="•"/>
            </a:pPr>
            <a:endParaRPr lang="de-DE" dirty="0"/>
          </a:p>
        </p:txBody>
      </p:sp>
    </p:spTree>
    <p:extLst>
      <p:ext uri="{BB962C8B-B14F-4D97-AF65-F5344CB8AC3E}">
        <p14:creationId xmlns:p14="http://schemas.microsoft.com/office/powerpoint/2010/main" val="900555930"/>
      </p:ext>
    </p:extLst>
  </p:cSld>
  <p:clrMapOvr>
    <a:masterClrMapping/>
  </p:clrMapOvr>
</p:sld>
</file>

<file path=ppt/theme/theme1.xml><?xml version="1.0" encoding="utf-8"?>
<a:theme xmlns:a="http://schemas.openxmlformats.org/drawingml/2006/main" name="Office-Design">
  <a:themeElements>
    <a:clrScheme name="VCD">
      <a:dk1>
        <a:srgbClr val="049EAB"/>
      </a:dk1>
      <a:lt1>
        <a:sysClr val="window" lastClr="FFFFFF"/>
      </a:lt1>
      <a:dk2>
        <a:srgbClr val="000000"/>
      </a:dk2>
      <a:lt2>
        <a:srgbClr val="EEECE1"/>
      </a:lt2>
      <a:accent1>
        <a:srgbClr val="AEC905"/>
      </a:accent1>
      <a:accent2>
        <a:srgbClr val="BDDA0D"/>
      </a:accent2>
      <a:accent3>
        <a:srgbClr val="D3F304"/>
      </a:accent3>
      <a:accent4>
        <a:srgbClr val="03B9C9"/>
      </a:accent4>
      <a:accent5>
        <a:srgbClr val="4FB7D3"/>
      </a:accent5>
      <a:accent6>
        <a:srgbClr val="6FD4DE"/>
      </a:accent6>
      <a:hlink>
        <a:srgbClr val="AEC905"/>
      </a:hlink>
      <a:folHlink>
        <a:srgbClr val="008E9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Benutzerdefiniert 1">
    <a:dk1>
      <a:sysClr val="windowText" lastClr="000000"/>
    </a:dk1>
    <a:lt1>
      <a:sysClr val="window" lastClr="FFFFFF"/>
    </a:lt1>
    <a:dk2>
      <a:srgbClr val="1F497D"/>
    </a:dk2>
    <a:lt2>
      <a:srgbClr val="EEECE1"/>
    </a:lt2>
    <a:accent1>
      <a:srgbClr val="2BC59D"/>
    </a:accent1>
    <a:accent2>
      <a:srgbClr val="41A9F5"/>
    </a:accent2>
    <a:accent3>
      <a:srgbClr val="FF921E"/>
    </a:accent3>
    <a:accent4>
      <a:srgbClr val="FF4B6B"/>
    </a:accent4>
    <a:accent5>
      <a:srgbClr val="662E91"/>
    </a:accent5>
    <a:accent6>
      <a:srgbClr val="98CB00"/>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Benutzerdefiniert 1">
    <a:dk1>
      <a:sysClr val="windowText" lastClr="000000"/>
    </a:dk1>
    <a:lt1>
      <a:sysClr val="window" lastClr="FFFFFF"/>
    </a:lt1>
    <a:dk2>
      <a:srgbClr val="1F497D"/>
    </a:dk2>
    <a:lt2>
      <a:srgbClr val="EEECE1"/>
    </a:lt2>
    <a:accent1>
      <a:srgbClr val="2BC59D"/>
    </a:accent1>
    <a:accent2>
      <a:srgbClr val="41A9F5"/>
    </a:accent2>
    <a:accent3>
      <a:srgbClr val="FF921E"/>
    </a:accent3>
    <a:accent4>
      <a:srgbClr val="FF4B6B"/>
    </a:accent4>
    <a:accent5>
      <a:srgbClr val="662E91"/>
    </a:accent5>
    <a:accent6>
      <a:srgbClr val="98CB00"/>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9482</Words>
  <Application>Microsoft Office PowerPoint</Application>
  <PresentationFormat>Bildschirmpräsentation (4:3)</PresentationFormat>
  <Paragraphs>811</Paragraphs>
  <Slides>49</Slides>
  <Notes>49</Notes>
  <HiddenSlides>0</HiddenSlides>
  <MMClips>1</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49</vt:i4>
      </vt:variant>
    </vt:vector>
  </HeadingPairs>
  <TitlesOfParts>
    <vt:vector size="56" baseType="lpstr">
      <vt:lpstr>Arial</vt:lpstr>
      <vt:lpstr>Calibri</vt:lpstr>
      <vt:lpstr>Roboto</vt:lpstr>
      <vt:lpstr>Roboto Slab Regular</vt:lpstr>
      <vt:lpstr>Symbol</vt:lpstr>
      <vt:lpstr>Wingdings</vt:lpstr>
      <vt:lpstr>Office-Design</vt:lpstr>
      <vt:lpstr>Mobilität aktiv mitgestalten –  Wie sind wir unterwegs? Was kann man ändern?</vt:lpstr>
      <vt:lpstr>VCD - der Mobilitätsverband</vt:lpstr>
      <vt:lpstr>Ziele des VCD</vt:lpstr>
      <vt:lpstr>»DIY: Verkehrswende selber machen«</vt:lpstr>
      <vt:lpstr>Das »DIY«-Förderungspaket</vt:lpstr>
      <vt:lpstr>Was haben wir heute vor?</vt:lpstr>
      <vt:lpstr>Wie sind wir unterwegs?</vt:lpstr>
      <vt:lpstr>Wie sind wir unterwegs?</vt:lpstr>
      <vt:lpstr>Modal Split in Deutschland</vt:lpstr>
      <vt:lpstr>Aufgabe</vt:lpstr>
      <vt:lpstr>Unsere Mobilität hat Folgen</vt:lpstr>
      <vt:lpstr>PowerPoint-Präsentation</vt:lpstr>
      <vt:lpstr>PowerPoint-Präsentation</vt:lpstr>
      <vt:lpstr>PowerPoint-Präsentation</vt:lpstr>
      <vt:lpstr>PowerPoint-Präsentation</vt:lpstr>
      <vt:lpstr>PowerPoint-Präsentation</vt:lpstr>
      <vt:lpstr>Nachhaltige Mobilität</vt:lpstr>
      <vt:lpstr>Nachhaltige Mobilität</vt:lpstr>
      <vt:lpstr>Nachhaltige Mobilität an Standorten</vt:lpstr>
      <vt:lpstr>Betriebliches Mobilitätsmanagement</vt:lpstr>
      <vt:lpstr>PowerPoint-Präsentation</vt:lpstr>
      <vt:lpstr>Betriebliches Mobilitätsmanagement</vt:lpstr>
      <vt:lpstr>Warum ist Mobilitätsmanagement sinnvoll?</vt:lpstr>
      <vt:lpstr>Warum ist Mobilitätsmanagement sinnvoll?</vt:lpstr>
      <vt:lpstr>Betriebliche Mobilitätskosten - Fahrzeugkosten im Monat</vt:lpstr>
      <vt:lpstr>Betriebliche Mobilitätskosten - Stellplatzkosten</vt:lpstr>
      <vt:lpstr>Betriebliche Mobilitätskosten - Zeit</vt:lpstr>
      <vt:lpstr>Betriebliche Mobilitätskosten - Direkter Vergleich der Verkehrsmittel</vt:lpstr>
      <vt:lpstr>Betriebliche Mobilitätskosten - Gesundheit</vt:lpstr>
      <vt:lpstr>Warum ist Mobilitätsmanagement sinnvoll?</vt:lpstr>
      <vt:lpstr>PowerPoint-Präsentation</vt:lpstr>
      <vt:lpstr>Was können wir machen?</vt:lpstr>
      <vt:lpstr>PowerPoint-Präsentation</vt:lpstr>
      <vt:lpstr>Praxisbeispiele machen es vor – wir machen es nach!</vt:lpstr>
      <vt:lpstr>Selbsthilfe-Fahrradwerkstatt</vt:lpstr>
      <vt:lpstr>Selbsthilfe-Fahrradwerkstatt</vt:lpstr>
      <vt:lpstr>Bike-Sharing-Station</vt:lpstr>
      <vt:lpstr>Bike-Sharing-Station</vt:lpstr>
      <vt:lpstr>Azubi-Projektwoche</vt:lpstr>
      <vt:lpstr>Azubi-Projektwoche</vt:lpstr>
      <vt:lpstr>Viele weitere Ideen findet ihr…</vt:lpstr>
      <vt:lpstr>Gruppenarbeit: „Ideenfindung – Mobilität mitgestalten“</vt:lpstr>
      <vt:lpstr>Werdet Mobilitätsgestalter*innen</vt:lpstr>
      <vt:lpstr>PowerPoint-Präsentation</vt:lpstr>
      <vt:lpstr>Phase 1: Analyse </vt:lpstr>
      <vt:lpstr>Phase 2: Ideenentwicklung </vt:lpstr>
      <vt:lpstr>Phase 3 - 4: Umsetzung  &amp; Evaluation</vt:lpstr>
      <vt:lpstr>Viel Erfolg und Freude an eurem Projekt!</vt:lpstr>
      <vt:lpstr>PowerPoint-Präsentation</vt:lpstr>
    </vt:vector>
  </TitlesOfParts>
  <Company>de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heide hei</dc:creator>
  <cp:lastModifiedBy>Kim Villinger</cp:lastModifiedBy>
  <cp:revision>307</cp:revision>
  <cp:lastPrinted>2023-11-03T11:12:58Z</cp:lastPrinted>
  <dcterms:created xsi:type="dcterms:W3CDTF">2017-10-04T08:21:26Z</dcterms:created>
  <dcterms:modified xsi:type="dcterms:W3CDTF">2023-11-03T11:27:54Z</dcterms:modified>
</cp:coreProperties>
</file>